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6" r:id="rId3"/>
    <p:sldId id="267" r:id="rId4"/>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4762A8-521F-43F0-9291-2ADF5948CA4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8F0A32F-26FF-40AF-AF57-C1417B53E4C1}">
      <dgm:prSet/>
      <dgm:spPr/>
      <dgm:t>
        <a:bodyPr/>
        <a:lstStyle/>
        <a:p>
          <a:pPr>
            <a:defRPr cap="all"/>
          </a:pPr>
          <a:r>
            <a:rPr lang="en-US"/>
            <a:t>Data cleaning</a:t>
          </a:r>
        </a:p>
      </dgm:t>
    </dgm:pt>
    <dgm:pt modelId="{A5590376-FAE7-4B0D-9394-A75BA5F34281}" type="parTrans" cxnId="{80AC56CB-939A-435B-85A3-2E33A995B2E5}">
      <dgm:prSet/>
      <dgm:spPr/>
      <dgm:t>
        <a:bodyPr/>
        <a:lstStyle/>
        <a:p>
          <a:endParaRPr lang="en-US"/>
        </a:p>
      </dgm:t>
    </dgm:pt>
    <dgm:pt modelId="{73340D52-41E8-4B98-85DE-F1796CD62726}" type="sibTrans" cxnId="{80AC56CB-939A-435B-85A3-2E33A995B2E5}">
      <dgm:prSet/>
      <dgm:spPr/>
      <dgm:t>
        <a:bodyPr/>
        <a:lstStyle/>
        <a:p>
          <a:endParaRPr lang="en-US"/>
        </a:p>
      </dgm:t>
    </dgm:pt>
    <dgm:pt modelId="{B3147571-1EBD-4284-881D-E873556C064E}">
      <dgm:prSet/>
      <dgm:spPr/>
      <dgm:t>
        <a:bodyPr/>
        <a:lstStyle/>
        <a:p>
          <a:pPr>
            <a:defRPr cap="all"/>
          </a:pPr>
          <a:r>
            <a:rPr lang="en-US"/>
            <a:t>Perform sql queries to get answer of questions.</a:t>
          </a:r>
        </a:p>
      </dgm:t>
    </dgm:pt>
    <dgm:pt modelId="{762995C5-58E1-41AC-BF7F-6177DE1B5217}" type="parTrans" cxnId="{05C6FC0A-E5BD-437A-A1A5-F84FDF4D696B}">
      <dgm:prSet/>
      <dgm:spPr/>
      <dgm:t>
        <a:bodyPr/>
        <a:lstStyle/>
        <a:p>
          <a:endParaRPr lang="en-US"/>
        </a:p>
      </dgm:t>
    </dgm:pt>
    <dgm:pt modelId="{BC7CC090-599D-440B-A00E-0976E4CAFC36}" type="sibTrans" cxnId="{05C6FC0A-E5BD-437A-A1A5-F84FDF4D696B}">
      <dgm:prSet/>
      <dgm:spPr/>
      <dgm:t>
        <a:bodyPr/>
        <a:lstStyle/>
        <a:p>
          <a:endParaRPr lang="en-US"/>
        </a:p>
      </dgm:t>
    </dgm:pt>
    <dgm:pt modelId="{C7C19A61-C759-45DF-915B-816A0C25F9FE}">
      <dgm:prSet/>
      <dgm:spPr/>
      <dgm:t>
        <a:bodyPr/>
        <a:lstStyle/>
        <a:p>
          <a:pPr>
            <a:defRPr cap="all"/>
          </a:pPr>
          <a:r>
            <a:rPr lang="en-US"/>
            <a:t>Insights for store.</a:t>
          </a:r>
        </a:p>
      </dgm:t>
    </dgm:pt>
    <dgm:pt modelId="{289E0B28-CA7D-4795-B485-ADD92291F6F1}" type="parTrans" cxnId="{A8CCAD93-4A27-4599-9FEF-A6AF0F5A56F5}">
      <dgm:prSet/>
      <dgm:spPr/>
      <dgm:t>
        <a:bodyPr/>
        <a:lstStyle/>
        <a:p>
          <a:endParaRPr lang="en-US"/>
        </a:p>
      </dgm:t>
    </dgm:pt>
    <dgm:pt modelId="{3679FA81-D5A0-4BBA-B417-15156491B78C}" type="sibTrans" cxnId="{A8CCAD93-4A27-4599-9FEF-A6AF0F5A56F5}">
      <dgm:prSet/>
      <dgm:spPr/>
      <dgm:t>
        <a:bodyPr/>
        <a:lstStyle/>
        <a:p>
          <a:endParaRPr lang="en-US"/>
        </a:p>
      </dgm:t>
    </dgm:pt>
    <dgm:pt modelId="{39F35914-A750-479F-8669-37FE82907B9C}" type="pres">
      <dgm:prSet presAssocID="{534762A8-521F-43F0-9291-2ADF5948CA47}" presName="root" presStyleCnt="0">
        <dgm:presLayoutVars>
          <dgm:dir/>
          <dgm:resizeHandles val="exact"/>
        </dgm:presLayoutVars>
      </dgm:prSet>
      <dgm:spPr/>
    </dgm:pt>
    <dgm:pt modelId="{AFD9B6E6-B8C1-47BC-A75B-1CE75DC17634}" type="pres">
      <dgm:prSet presAssocID="{98F0A32F-26FF-40AF-AF57-C1417B53E4C1}" presName="compNode" presStyleCnt="0"/>
      <dgm:spPr/>
    </dgm:pt>
    <dgm:pt modelId="{FA116C7E-BB3B-4E25-9E8F-5C389CF4EC66}" type="pres">
      <dgm:prSet presAssocID="{98F0A32F-26FF-40AF-AF57-C1417B53E4C1}" presName="iconBgRect" presStyleLbl="bgShp" presStyleIdx="0" presStyleCnt="3"/>
      <dgm:spPr/>
    </dgm:pt>
    <dgm:pt modelId="{7829A52A-A756-4ECE-B13C-618940BE97E9}" type="pres">
      <dgm:prSet presAssocID="{98F0A32F-26FF-40AF-AF57-C1417B53E4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732824AE-B185-413B-87E1-F2B777D8C301}" type="pres">
      <dgm:prSet presAssocID="{98F0A32F-26FF-40AF-AF57-C1417B53E4C1}" presName="spaceRect" presStyleCnt="0"/>
      <dgm:spPr/>
    </dgm:pt>
    <dgm:pt modelId="{E756FF8C-B63B-4B39-9AE9-C715A17B6AE9}" type="pres">
      <dgm:prSet presAssocID="{98F0A32F-26FF-40AF-AF57-C1417B53E4C1}" presName="textRect" presStyleLbl="revTx" presStyleIdx="0" presStyleCnt="3">
        <dgm:presLayoutVars>
          <dgm:chMax val="1"/>
          <dgm:chPref val="1"/>
        </dgm:presLayoutVars>
      </dgm:prSet>
      <dgm:spPr/>
    </dgm:pt>
    <dgm:pt modelId="{C2DB6EED-2E17-4C0D-9D2B-3B9705594C22}" type="pres">
      <dgm:prSet presAssocID="{73340D52-41E8-4B98-85DE-F1796CD62726}" presName="sibTrans" presStyleCnt="0"/>
      <dgm:spPr/>
    </dgm:pt>
    <dgm:pt modelId="{0D8B5FF4-49D1-4202-8E10-E4FC7AA1AF31}" type="pres">
      <dgm:prSet presAssocID="{B3147571-1EBD-4284-881D-E873556C064E}" presName="compNode" presStyleCnt="0"/>
      <dgm:spPr/>
    </dgm:pt>
    <dgm:pt modelId="{BEB163A0-F0B0-4393-A642-905EE16F334B}" type="pres">
      <dgm:prSet presAssocID="{B3147571-1EBD-4284-881D-E873556C064E}" presName="iconBgRect" presStyleLbl="bgShp" presStyleIdx="1" presStyleCnt="3"/>
      <dgm:spPr/>
    </dgm:pt>
    <dgm:pt modelId="{CDC7073E-8F82-46FF-A532-5D2927772DA0}" type="pres">
      <dgm:prSet presAssocID="{B3147571-1EBD-4284-881D-E873556C06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366EAE4D-8C45-40C8-93B1-B0C5E777E717}" type="pres">
      <dgm:prSet presAssocID="{B3147571-1EBD-4284-881D-E873556C064E}" presName="spaceRect" presStyleCnt="0"/>
      <dgm:spPr/>
    </dgm:pt>
    <dgm:pt modelId="{5CA44B31-EE5F-44E0-921C-F1B1535288CA}" type="pres">
      <dgm:prSet presAssocID="{B3147571-1EBD-4284-881D-E873556C064E}" presName="textRect" presStyleLbl="revTx" presStyleIdx="1" presStyleCnt="3">
        <dgm:presLayoutVars>
          <dgm:chMax val="1"/>
          <dgm:chPref val="1"/>
        </dgm:presLayoutVars>
      </dgm:prSet>
      <dgm:spPr/>
    </dgm:pt>
    <dgm:pt modelId="{99390358-2716-4CF4-BB5F-D3EB786BB0BD}" type="pres">
      <dgm:prSet presAssocID="{BC7CC090-599D-440B-A00E-0976E4CAFC36}" presName="sibTrans" presStyleCnt="0"/>
      <dgm:spPr/>
    </dgm:pt>
    <dgm:pt modelId="{FA487C3D-D7FD-4129-8F12-79F8FF6A73FD}" type="pres">
      <dgm:prSet presAssocID="{C7C19A61-C759-45DF-915B-816A0C25F9FE}" presName="compNode" presStyleCnt="0"/>
      <dgm:spPr/>
    </dgm:pt>
    <dgm:pt modelId="{3DAE77C0-3177-47BC-98A9-B7B0438CE991}" type="pres">
      <dgm:prSet presAssocID="{C7C19A61-C759-45DF-915B-816A0C25F9FE}" presName="iconBgRect" presStyleLbl="bgShp" presStyleIdx="2" presStyleCnt="3"/>
      <dgm:spPr/>
    </dgm:pt>
    <dgm:pt modelId="{F245DC65-164F-44CB-980E-F8D8E6307C1F}" type="pres">
      <dgm:prSet presAssocID="{C7C19A61-C759-45DF-915B-816A0C25F9F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7E1BF411-8CEF-4B2A-8DF8-437D625A0E08}" type="pres">
      <dgm:prSet presAssocID="{C7C19A61-C759-45DF-915B-816A0C25F9FE}" presName="spaceRect" presStyleCnt="0"/>
      <dgm:spPr/>
    </dgm:pt>
    <dgm:pt modelId="{99B1EF2F-D1E8-44A4-B503-7361D3F3AF69}" type="pres">
      <dgm:prSet presAssocID="{C7C19A61-C759-45DF-915B-816A0C25F9FE}" presName="textRect" presStyleLbl="revTx" presStyleIdx="2" presStyleCnt="3">
        <dgm:presLayoutVars>
          <dgm:chMax val="1"/>
          <dgm:chPref val="1"/>
        </dgm:presLayoutVars>
      </dgm:prSet>
      <dgm:spPr/>
    </dgm:pt>
  </dgm:ptLst>
  <dgm:cxnLst>
    <dgm:cxn modelId="{05C6FC0A-E5BD-437A-A1A5-F84FDF4D696B}" srcId="{534762A8-521F-43F0-9291-2ADF5948CA47}" destId="{B3147571-1EBD-4284-881D-E873556C064E}" srcOrd="1" destOrd="0" parTransId="{762995C5-58E1-41AC-BF7F-6177DE1B5217}" sibTransId="{BC7CC090-599D-440B-A00E-0976E4CAFC36}"/>
    <dgm:cxn modelId="{F4A63E0D-2A26-4643-BA33-C91569B0EEC0}" type="presOf" srcId="{98F0A32F-26FF-40AF-AF57-C1417B53E4C1}" destId="{E756FF8C-B63B-4B39-9AE9-C715A17B6AE9}" srcOrd="0" destOrd="0" presId="urn:microsoft.com/office/officeart/2018/5/layout/IconCircleLabelList"/>
    <dgm:cxn modelId="{D52D9C35-3066-4E43-A827-66B48B580258}" type="presOf" srcId="{B3147571-1EBD-4284-881D-E873556C064E}" destId="{5CA44B31-EE5F-44E0-921C-F1B1535288CA}" srcOrd="0" destOrd="0" presId="urn:microsoft.com/office/officeart/2018/5/layout/IconCircleLabelList"/>
    <dgm:cxn modelId="{A8CCAD93-4A27-4599-9FEF-A6AF0F5A56F5}" srcId="{534762A8-521F-43F0-9291-2ADF5948CA47}" destId="{C7C19A61-C759-45DF-915B-816A0C25F9FE}" srcOrd="2" destOrd="0" parTransId="{289E0B28-CA7D-4795-B485-ADD92291F6F1}" sibTransId="{3679FA81-D5A0-4BBA-B417-15156491B78C}"/>
    <dgm:cxn modelId="{7CD30096-7A9F-492E-BEA8-BCD3717FAF1B}" type="presOf" srcId="{534762A8-521F-43F0-9291-2ADF5948CA47}" destId="{39F35914-A750-479F-8669-37FE82907B9C}" srcOrd="0" destOrd="0" presId="urn:microsoft.com/office/officeart/2018/5/layout/IconCircleLabelList"/>
    <dgm:cxn modelId="{DB784FC5-B4E4-4D3C-B71F-04E9E8899003}" type="presOf" srcId="{C7C19A61-C759-45DF-915B-816A0C25F9FE}" destId="{99B1EF2F-D1E8-44A4-B503-7361D3F3AF69}" srcOrd="0" destOrd="0" presId="urn:microsoft.com/office/officeart/2018/5/layout/IconCircleLabelList"/>
    <dgm:cxn modelId="{80AC56CB-939A-435B-85A3-2E33A995B2E5}" srcId="{534762A8-521F-43F0-9291-2ADF5948CA47}" destId="{98F0A32F-26FF-40AF-AF57-C1417B53E4C1}" srcOrd="0" destOrd="0" parTransId="{A5590376-FAE7-4B0D-9394-A75BA5F34281}" sibTransId="{73340D52-41E8-4B98-85DE-F1796CD62726}"/>
    <dgm:cxn modelId="{020A7D1A-9777-4356-B13A-E5F6A5112223}" type="presParOf" srcId="{39F35914-A750-479F-8669-37FE82907B9C}" destId="{AFD9B6E6-B8C1-47BC-A75B-1CE75DC17634}" srcOrd="0" destOrd="0" presId="urn:microsoft.com/office/officeart/2018/5/layout/IconCircleLabelList"/>
    <dgm:cxn modelId="{5A669B29-B403-47F5-BE57-CADC54964351}" type="presParOf" srcId="{AFD9B6E6-B8C1-47BC-A75B-1CE75DC17634}" destId="{FA116C7E-BB3B-4E25-9E8F-5C389CF4EC66}" srcOrd="0" destOrd="0" presId="urn:microsoft.com/office/officeart/2018/5/layout/IconCircleLabelList"/>
    <dgm:cxn modelId="{BEB2F664-259F-43FF-8E30-118D1DCEFD7A}" type="presParOf" srcId="{AFD9B6E6-B8C1-47BC-A75B-1CE75DC17634}" destId="{7829A52A-A756-4ECE-B13C-618940BE97E9}" srcOrd="1" destOrd="0" presId="urn:microsoft.com/office/officeart/2018/5/layout/IconCircleLabelList"/>
    <dgm:cxn modelId="{D1B489E3-E075-4AD4-988F-090DD5B24407}" type="presParOf" srcId="{AFD9B6E6-B8C1-47BC-A75B-1CE75DC17634}" destId="{732824AE-B185-413B-87E1-F2B777D8C301}" srcOrd="2" destOrd="0" presId="urn:microsoft.com/office/officeart/2018/5/layout/IconCircleLabelList"/>
    <dgm:cxn modelId="{112290B1-550D-4B10-8EFB-F529B1938BD8}" type="presParOf" srcId="{AFD9B6E6-B8C1-47BC-A75B-1CE75DC17634}" destId="{E756FF8C-B63B-4B39-9AE9-C715A17B6AE9}" srcOrd="3" destOrd="0" presId="urn:microsoft.com/office/officeart/2018/5/layout/IconCircleLabelList"/>
    <dgm:cxn modelId="{F9D97965-20F7-41E6-8B7F-1E5EC98CDB54}" type="presParOf" srcId="{39F35914-A750-479F-8669-37FE82907B9C}" destId="{C2DB6EED-2E17-4C0D-9D2B-3B9705594C22}" srcOrd="1" destOrd="0" presId="urn:microsoft.com/office/officeart/2018/5/layout/IconCircleLabelList"/>
    <dgm:cxn modelId="{9A1BD084-F731-4BFF-BEAA-925ADF0EEFCA}" type="presParOf" srcId="{39F35914-A750-479F-8669-37FE82907B9C}" destId="{0D8B5FF4-49D1-4202-8E10-E4FC7AA1AF31}" srcOrd="2" destOrd="0" presId="urn:microsoft.com/office/officeart/2018/5/layout/IconCircleLabelList"/>
    <dgm:cxn modelId="{0FC60B1A-08EF-4CAA-9C31-77F978BE558E}" type="presParOf" srcId="{0D8B5FF4-49D1-4202-8E10-E4FC7AA1AF31}" destId="{BEB163A0-F0B0-4393-A642-905EE16F334B}" srcOrd="0" destOrd="0" presId="urn:microsoft.com/office/officeart/2018/5/layout/IconCircleLabelList"/>
    <dgm:cxn modelId="{69C77637-F5E6-460C-BBFB-FC2E7421FD85}" type="presParOf" srcId="{0D8B5FF4-49D1-4202-8E10-E4FC7AA1AF31}" destId="{CDC7073E-8F82-46FF-A532-5D2927772DA0}" srcOrd="1" destOrd="0" presId="urn:microsoft.com/office/officeart/2018/5/layout/IconCircleLabelList"/>
    <dgm:cxn modelId="{FD14B1BC-2D70-4B97-A394-3020055ACC30}" type="presParOf" srcId="{0D8B5FF4-49D1-4202-8E10-E4FC7AA1AF31}" destId="{366EAE4D-8C45-40C8-93B1-B0C5E777E717}" srcOrd="2" destOrd="0" presId="urn:microsoft.com/office/officeart/2018/5/layout/IconCircleLabelList"/>
    <dgm:cxn modelId="{B056A8F5-0964-45CA-9C7C-3C796A7B70AD}" type="presParOf" srcId="{0D8B5FF4-49D1-4202-8E10-E4FC7AA1AF31}" destId="{5CA44B31-EE5F-44E0-921C-F1B1535288CA}" srcOrd="3" destOrd="0" presId="urn:microsoft.com/office/officeart/2018/5/layout/IconCircleLabelList"/>
    <dgm:cxn modelId="{272BAC60-E7D6-4C93-A9F5-D09B3498C6FA}" type="presParOf" srcId="{39F35914-A750-479F-8669-37FE82907B9C}" destId="{99390358-2716-4CF4-BB5F-D3EB786BB0BD}" srcOrd="3" destOrd="0" presId="urn:microsoft.com/office/officeart/2018/5/layout/IconCircleLabelList"/>
    <dgm:cxn modelId="{802DF678-1D3D-43CA-9FA2-C0C148C13677}" type="presParOf" srcId="{39F35914-A750-479F-8669-37FE82907B9C}" destId="{FA487C3D-D7FD-4129-8F12-79F8FF6A73FD}" srcOrd="4" destOrd="0" presId="urn:microsoft.com/office/officeart/2018/5/layout/IconCircleLabelList"/>
    <dgm:cxn modelId="{29C9C1D7-2613-4D1D-8DB6-9025EBE2675F}" type="presParOf" srcId="{FA487C3D-D7FD-4129-8F12-79F8FF6A73FD}" destId="{3DAE77C0-3177-47BC-98A9-B7B0438CE991}" srcOrd="0" destOrd="0" presId="urn:microsoft.com/office/officeart/2018/5/layout/IconCircleLabelList"/>
    <dgm:cxn modelId="{A7539EC8-0D43-404C-B3E5-88255063F9C3}" type="presParOf" srcId="{FA487C3D-D7FD-4129-8F12-79F8FF6A73FD}" destId="{F245DC65-164F-44CB-980E-F8D8E6307C1F}" srcOrd="1" destOrd="0" presId="urn:microsoft.com/office/officeart/2018/5/layout/IconCircleLabelList"/>
    <dgm:cxn modelId="{79C98B63-A5DA-47AE-BEEA-9BA8E6374A48}" type="presParOf" srcId="{FA487C3D-D7FD-4129-8F12-79F8FF6A73FD}" destId="{7E1BF411-8CEF-4B2A-8DF8-437D625A0E08}" srcOrd="2" destOrd="0" presId="urn:microsoft.com/office/officeart/2018/5/layout/IconCircleLabelList"/>
    <dgm:cxn modelId="{22962FEC-5F10-439E-B5AB-5F03CB3CBF22}" type="presParOf" srcId="{FA487C3D-D7FD-4129-8F12-79F8FF6A73FD}" destId="{99B1EF2F-D1E8-44A4-B503-7361D3F3AF6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16C7E-BB3B-4E25-9E8F-5C389CF4EC66}">
      <dsp:nvSpPr>
        <dsp:cNvPr id="0" name=""/>
        <dsp:cNvSpPr/>
      </dsp:nvSpPr>
      <dsp:spPr>
        <a:xfrm>
          <a:off x="981359" y="8108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9A52A-A756-4ECE-B13C-618940BE97E9}">
      <dsp:nvSpPr>
        <dsp:cNvPr id="0" name=""/>
        <dsp:cNvSpPr/>
      </dsp:nvSpPr>
      <dsp:spPr>
        <a:xfrm>
          <a:off x="1449359" y="12788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56FF8C-B63B-4B39-9AE9-C715A17B6AE9}">
      <dsp:nvSpPr>
        <dsp:cNvPr id="0" name=""/>
        <dsp:cNvSpPr/>
      </dsp:nvSpPr>
      <dsp:spPr>
        <a:xfrm>
          <a:off x="279359" y="36908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Data cleaning</a:t>
          </a:r>
        </a:p>
      </dsp:txBody>
      <dsp:txXfrm>
        <a:off x="279359" y="3690802"/>
        <a:ext cx="3600000" cy="720000"/>
      </dsp:txXfrm>
    </dsp:sp>
    <dsp:sp modelId="{BEB163A0-F0B0-4393-A642-905EE16F334B}">
      <dsp:nvSpPr>
        <dsp:cNvPr id="0" name=""/>
        <dsp:cNvSpPr/>
      </dsp:nvSpPr>
      <dsp:spPr>
        <a:xfrm>
          <a:off x="5211360" y="8108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7073E-8F82-46FF-A532-5D2927772DA0}">
      <dsp:nvSpPr>
        <dsp:cNvPr id="0" name=""/>
        <dsp:cNvSpPr/>
      </dsp:nvSpPr>
      <dsp:spPr>
        <a:xfrm>
          <a:off x="5679360" y="12788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A44B31-EE5F-44E0-921C-F1B1535288CA}">
      <dsp:nvSpPr>
        <dsp:cNvPr id="0" name=""/>
        <dsp:cNvSpPr/>
      </dsp:nvSpPr>
      <dsp:spPr>
        <a:xfrm>
          <a:off x="4509360" y="36908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Perform sql queries to get answer of questions.</a:t>
          </a:r>
        </a:p>
      </dsp:txBody>
      <dsp:txXfrm>
        <a:off x="4509360" y="3690802"/>
        <a:ext cx="3600000" cy="720000"/>
      </dsp:txXfrm>
    </dsp:sp>
    <dsp:sp modelId="{3DAE77C0-3177-47BC-98A9-B7B0438CE991}">
      <dsp:nvSpPr>
        <dsp:cNvPr id="0" name=""/>
        <dsp:cNvSpPr/>
      </dsp:nvSpPr>
      <dsp:spPr>
        <a:xfrm>
          <a:off x="9441360" y="810802"/>
          <a:ext cx="2196000" cy="2196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5DC65-164F-44CB-980E-F8D8E6307C1F}">
      <dsp:nvSpPr>
        <dsp:cNvPr id="0" name=""/>
        <dsp:cNvSpPr/>
      </dsp:nvSpPr>
      <dsp:spPr>
        <a:xfrm>
          <a:off x="9909360" y="1278802"/>
          <a:ext cx="1260000" cy="126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B1EF2F-D1E8-44A4-B503-7361D3F3AF69}">
      <dsp:nvSpPr>
        <dsp:cNvPr id="0" name=""/>
        <dsp:cNvSpPr/>
      </dsp:nvSpPr>
      <dsp:spPr>
        <a:xfrm>
          <a:off x="8739360" y="36908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Insights for store.</a:t>
          </a:r>
        </a:p>
      </dsp:txBody>
      <dsp:txXfrm>
        <a:off x="8739360" y="369080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16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amma.app" TargetMode="Externa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amma.app" TargetMode="Externa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592943"/>
            <a:ext cx="4915733" cy="3043714"/>
          </a:xfrm>
          <a:prstGeom prst="rect">
            <a:avLst/>
          </a:prstGeom>
        </p:spPr>
      </p:pic>
      <p:sp>
        <p:nvSpPr>
          <p:cNvPr id="6" name="Text 2"/>
          <p:cNvSpPr/>
          <p:nvPr/>
        </p:nvSpPr>
        <p:spPr>
          <a:xfrm>
            <a:off x="798909" y="798552"/>
            <a:ext cx="7546181" cy="3579971"/>
          </a:xfrm>
          <a:prstGeom prst="rect">
            <a:avLst/>
          </a:prstGeom>
          <a:noFill/>
          <a:ln/>
        </p:spPr>
        <p:txBody>
          <a:bodyPr wrap="square" rtlCol="0" anchor="t"/>
          <a:lstStyle/>
          <a:p>
            <a:pPr marL="0" indent="0">
              <a:lnSpc>
                <a:spcPts val="7047"/>
              </a:lnSpc>
              <a:buNone/>
            </a:pPr>
            <a:r>
              <a:rPr lang="en-US" sz="5638" b="1" kern="0" spc="-56" dirty="0">
                <a:solidFill>
                  <a:srgbClr val="FFFFFF"/>
                </a:solidFill>
                <a:latin typeface="Montserrat" pitchFamily="34" charset="0"/>
                <a:ea typeface="Montserrat" pitchFamily="34" charset="-122"/>
                <a:cs typeface="Montserrat" pitchFamily="34" charset="-120"/>
              </a:rPr>
              <a:t>Music Store Analysis: Unlocking Growth Opportunities</a:t>
            </a:r>
            <a:endParaRPr lang="en-US" sz="5638" dirty="0"/>
          </a:p>
        </p:txBody>
      </p:sp>
      <p:sp>
        <p:nvSpPr>
          <p:cNvPr id="7" name="Text 3"/>
          <p:cNvSpPr/>
          <p:nvPr/>
        </p:nvSpPr>
        <p:spPr>
          <a:xfrm>
            <a:off x="798909" y="4720947"/>
            <a:ext cx="7546181" cy="2053828"/>
          </a:xfrm>
          <a:prstGeom prst="rect">
            <a:avLst/>
          </a:prstGeom>
          <a:noFill/>
          <a:ln/>
        </p:spPr>
        <p:txBody>
          <a:bodyPr wrap="square" rtlCol="0" anchor="t"/>
          <a:lstStyle/>
          <a:p>
            <a:pPr marL="0" indent="0">
              <a:lnSpc>
                <a:spcPts val="2696"/>
              </a:lnSpc>
              <a:buNone/>
            </a:pPr>
            <a:r>
              <a:rPr lang="en-US" sz="1798" dirty="0">
                <a:solidFill>
                  <a:srgbClr val="E2E6E9"/>
                </a:solidFill>
                <a:latin typeface="Source Sans Pro" pitchFamily="34" charset="0"/>
                <a:ea typeface="Source Sans Pro" pitchFamily="34" charset="-122"/>
                <a:cs typeface="Source Sans Pro" pitchFamily="34" charset="-120"/>
              </a:rPr>
              <a:t>This presentation delves into the comprehensive analysis of our music store's data, providing insights into customer behavior, product performance, and market trends. We will explore key findings that highlight opportunities for growth and revenue optimization. Through data-driven insights and actionable recommendations, this report aims to guide our business decisions and propel our music store towards greater success.</a:t>
            </a:r>
            <a:endParaRPr lang="en-US" sz="1798" dirty="0"/>
          </a:p>
        </p:txBody>
      </p:sp>
      <p:sp>
        <p:nvSpPr>
          <p:cNvPr id="8" name="Shape 4"/>
          <p:cNvSpPr/>
          <p:nvPr/>
        </p:nvSpPr>
        <p:spPr>
          <a:xfrm>
            <a:off x="798909" y="7048738"/>
            <a:ext cx="365165" cy="365165"/>
          </a:xfrm>
          <a:prstGeom prst="roundRect">
            <a:avLst>
              <a:gd name="adj" fmla="val 25038231"/>
            </a:avLst>
          </a:prstGeom>
          <a:noFill/>
          <a:ln w="7620">
            <a:solidFill>
              <a:srgbClr val="FFFFFF"/>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806529" y="7056358"/>
            <a:ext cx="349925" cy="349925"/>
          </a:xfrm>
          <a:prstGeom prst="rect">
            <a:avLst/>
          </a:prstGeom>
        </p:spPr>
      </p:pic>
      <p:sp>
        <p:nvSpPr>
          <p:cNvPr id="10" name="Text 5"/>
          <p:cNvSpPr/>
          <p:nvPr/>
        </p:nvSpPr>
        <p:spPr>
          <a:xfrm>
            <a:off x="1278136" y="7031593"/>
            <a:ext cx="2673906" cy="399455"/>
          </a:xfrm>
          <a:prstGeom prst="rect">
            <a:avLst/>
          </a:prstGeom>
          <a:noFill/>
          <a:ln/>
        </p:spPr>
        <p:txBody>
          <a:bodyPr wrap="none" rtlCol="0" anchor="t"/>
          <a:lstStyle/>
          <a:p>
            <a:pPr marL="0" indent="0" algn="l">
              <a:lnSpc>
                <a:spcPts val="3146"/>
              </a:lnSpc>
              <a:buNone/>
            </a:pPr>
            <a:r>
              <a:rPr lang="en-US" sz="2247" b="1" dirty="0">
                <a:solidFill>
                  <a:srgbClr val="E2E6E9"/>
                </a:solidFill>
                <a:latin typeface="Source Sans Pro" pitchFamily="34" charset="0"/>
                <a:ea typeface="Source Sans Pro" pitchFamily="34" charset="-122"/>
                <a:cs typeface="Source Sans Pro" pitchFamily="34" charset="-120"/>
              </a:rPr>
              <a:t>by shreeram kulkarni</a:t>
            </a:r>
            <a:endParaRPr lang="en-US" sz="224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3128" y="2719745"/>
            <a:ext cx="4960144" cy="2790111"/>
          </a:xfrm>
          <a:prstGeom prst="rect">
            <a:avLst/>
          </a:prstGeom>
        </p:spPr>
      </p:pic>
      <p:sp>
        <p:nvSpPr>
          <p:cNvPr id="6" name="Text 2"/>
          <p:cNvSpPr/>
          <p:nvPr/>
        </p:nvSpPr>
        <p:spPr>
          <a:xfrm>
            <a:off x="6222921" y="735092"/>
            <a:ext cx="7670959" cy="1195626"/>
          </a:xfrm>
          <a:prstGeom prst="rect">
            <a:avLst/>
          </a:prstGeom>
          <a:noFill/>
          <a:ln/>
        </p:spPr>
        <p:txBody>
          <a:bodyPr wrap="square" rtlCol="0" anchor="t"/>
          <a:lstStyle/>
          <a:p>
            <a:pPr marL="0" indent="0">
              <a:lnSpc>
                <a:spcPts val="4708"/>
              </a:lnSpc>
              <a:buNone/>
            </a:pPr>
            <a:r>
              <a:rPr lang="en-US" sz="3766" b="1" kern="0" spc="-38" dirty="0">
                <a:solidFill>
                  <a:srgbClr val="FFFFFF"/>
                </a:solidFill>
                <a:latin typeface="Montserrat" pitchFamily="34" charset="0"/>
                <a:ea typeface="Montserrat" pitchFamily="34" charset="-122"/>
                <a:cs typeface="Montserrat" pitchFamily="34" charset="-120"/>
              </a:rPr>
              <a:t>Strategic Partnerships and Collaborations</a:t>
            </a:r>
            <a:endParaRPr lang="en-US" sz="3766" dirty="0"/>
          </a:p>
        </p:txBody>
      </p:sp>
      <p:sp>
        <p:nvSpPr>
          <p:cNvPr id="7" name="Shape 3"/>
          <p:cNvSpPr/>
          <p:nvPr/>
        </p:nvSpPr>
        <p:spPr>
          <a:xfrm>
            <a:off x="6222921" y="2483048"/>
            <a:ext cx="473393" cy="473393"/>
          </a:xfrm>
          <a:prstGeom prst="roundRect">
            <a:avLst>
              <a:gd name="adj" fmla="val 6668"/>
            </a:avLst>
          </a:prstGeom>
          <a:solidFill>
            <a:srgbClr val="303132"/>
          </a:solidFill>
          <a:ln/>
        </p:spPr>
        <p:txBody>
          <a:bodyPr/>
          <a:lstStyle/>
          <a:p>
            <a:endParaRPr lang="en-US"/>
          </a:p>
        </p:txBody>
      </p:sp>
      <p:sp>
        <p:nvSpPr>
          <p:cNvPr id="8" name="Text 4"/>
          <p:cNvSpPr/>
          <p:nvPr/>
        </p:nvSpPr>
        <p:spPr>
          <a:xfrm>
            <a:off x="6404729" y="2576274"/>
            <a:ext cx="109657"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1</a:t>
            </a:r>
            <a:endParaRPr lang="en-US" sz="2260" dirty="0"/>
          </a:p>
        </p:txBody>
      </p:sp>
      <p:sp>
        <p:nvSpPr>
          <p:cNvPr id="9" name="Text 5"/>
          <p:cNvSpPr/>
          <p:nvPr/>
        </p:nvSpPr>
        <p:spPr>
          <a:xfrm>
            <a:off x="6906697" y="2483048"/>
            <a:ext cx="2520434"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Artist Collaborations</a:t>
            </a:r>
            <a:endParaRPr lang="en-US" sz="1883" dirty="0"/>
          </a:p>
        </p:txBody>
      </p:sp>
      <p:sp>
        <p:nvSpPr>
          <p:cNvPr id="10" name="Text 6"/>
          <p:cNvSpPr/>
          <p:nvPr/>
        </p:nvSpPr>
        <p:spPr>
          <a:xfrm>
            <a:off x="6906697" y="2908221"/>
            <a:ext cx="6987183" cy="947261"/>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Consider inviting popular rock artists like AC/DC and other top performers to headline events in Prague or other key markets. This will attract a large audience and generate significant buzz.</a:t>
            </a:r>
            <a:endParaRPr lang="en-US" sz="1657" dirty="0"/>
          </a:p>
        </p:txBody>
      </p:sp>
      <p:sp>
        <p:nvSpPr>
          <p:cNvPr id="11" name="Shape 7"/>
          <p:cNvSpPr/>
          <p:nvPr/>
        </p:nvSpPr>
        <p:spPr>
          <a:xfrm>
            <a:off x="6222921" y="4302562"/>
            <a:ext cx="473393" cy="473393"/>
          </a:xfrm>
          <a:prstGeom prst="roundRect">
            <a:avLst>
              <a:gd name="adj" fmla="val 6668"/>
            </a:avLst>
          </a:prstGeom>
          <a:solidFill>
            <a:srgbClr val="303132"/>
          </a:solidFill>
          <a:ln/>
        </p:spPr>
        <p:txBody>
          <a:bodyPr/>
          <a:lstStyle/>
          <a:p>
            <a:endParaRPr lang="en-US"/>
          </a:p>
        </p:txBody>
      </p:sp>
      <p:sp>
        <p:nvSpPr>
          <p:cNvPr id="12" name="Text 8"/>
          <p:cNvSpPr/>
          <p:nvPr/>
        </p:nvSpPr>
        <p:spPr>
          <a:xfrm>
            <a:off x="6376392" y="4395788"/>
            <a:ext cx="166449"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2</a:t>
            </a:r>
            <a:endParaRPr lang="en-US" sz="2260" dirty="0"/>
          </a:p>
        </p:txBody>
      </p:sp>
      <p:sp>
        <p:nvSpPr>
          <p:cNvPr id="13" name="Text 9"/>
          <p:cNvSpPr/>
          <p:nvPr/>
        </p:nvSpPr>
        <p:spPr>
          <a:xfrm>
            <a:off x="6906697" y="4302562"/>
            <a:ext cx="3464004"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Music Industry Partnerships</a:t>
            </a:r>
            <a:endParaRPr lang="en-US" sz="1883" dirty="0"/>
          </a:p>
        </p:txBody>
      </p:sp>
      <p:sp>
        <p:nvSpPr>
          <p:cNvPr id="14" name="Text 10"/>
          <p:cNvSpPr/>
          <p:nvPr/>
        </p:nvSpPr>
        <p:spPr>
          <a:xfrm>
            <a:off x="6906697" y="4727734"/>
            <a:ext cx="6987183" cy="947261"/>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Establish partnerships with music labels, distributors, and other industry players to expand product offerings, secure exclusive content, and gain access to new markets.</a:t>
            </a:r>
            <a:endParaRPr lang="en-US" sz="1657" dirty="0"/>
          </a:p>
        </p:txBody>
      </p:sp>
      <p:sp>
        <p:nvSpPr>
          <p:cNvPr id="15" name="Shape 11"/>
          <p:cNvSpPr/>
          <p:nvPr/>
        </p:nvSpPr>
        <p:spPr>
          <a:xfrm>
            <a:off x="6222921" y="6122075"/>
            <a:ext cx="473393" cy="473393"/>
          </a:xfrm>
          <a:prstGeom prst="roundRect">
            <a:avLst>
              <a:gd name="adj" fmla="val 6668"/>
            </a:avLst>
          </a:prstGeom>
          <a:solidFill>
            <a:srgbClr val="303132"/>
          </a:solidFill>
          <a:ln/>
        </p:spPr>
        <p:txBody>
          <a:bodyPr/>
          <a:lstStyle/>
          <a:p>
            <a:endParaRPr lang="en-US"/>
          </a:p>
        </p:txBody>
      </p:sp>
      <p:sp>
        <p:nvSpPr>
          <p:cNvPr id="16" name="Text 12"/>
          <p:cNvSpPr/>
          <p:nvPr/>
        </p:nvSpPr>
        <p:spPr>
          <a:xfrm>
            <a:off x="6376035" y="6215301"/>
            <a:ext cx="167045"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3</a:t>
            </a:r>
            <a:endParaRPr lang="en-US" sz="2260" dirty="0"/>
          </a:p>
        </p:txBody>
      </p:sp>
      <p:sp>
        <p:nvSpPr>
          <p:cNvPr id="17" name="Text 13"/>
          <p:cNvSpPr/>
          <p:nvPr/>
        </p:nvSpPr>
        <p:spPr>
          <a:xfrm>
            <a:off x="6906697" y="6122075"/>
            <a:ext cx="3127177"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Community Engagement</a:t>
            </a:r>
            <a:endParaRPr lang="en-US" sz="1883" dirty="0"/>
          </a:p>
        </p:txBody>
      </p:sp>
      <p:sp>
        <p:nvSpPr>
          <p:cNvPr id="18" name="Text 14"/>
          <p:cNvSpPr/>
          <p:nvPr/>
        </p:nvSpPr>
        <p:spPr>
          <a:xfrm>
            <a:off x="6906697" y="6547247"/>
            <a:ext cx="6987183" cy="947261"/>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Collaborate with local music schools, community organizations, and cultural institutions to organize events, workshops, and educational programs. This will build brand awareness and foster community engagement.</a:t>
            </a:r>
            <a:endParaRPr lang="en-US" sz="1657" dirty="0"/>
          </a:p>
        </p:txBody>
      </p:sp>
      <p:pic>
        <p:nvPicPr>
          <p:cNvPr id="1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sp>
        <p:nvSpPr>
          <p:cNvPr id="4" name="Text 2"/>
          <p:cNvSpPr/>
          <p:nvPr/>
        </p:nvSpPr>
        <p:spPr>
          <a:xfrm>
            <a:off x="1393388" y="657582"/>
            <a:ext cx="10815042" cy="677585"/>
          </a:xfrm>
          <a:prstGeom prst="rect">
            <a:avLst/>
          </a:prstGeom>
          <a:noFill/>
          <a:ln/>
        </p:spPr>
        <p:txBody>
          <a:bodyPr wrap="none" rtlCol="0" anchor="t"/>
          <a:lstStyle/>
          <a:p>
            <a:pPr marL="0" indent="0">
              <a:lnSpc>
                <a:spcPts val="5335"/>
              </a:lnSpc>
              <a:buNone/>
            </a:pPr>
            <a:r>
              <a:rPr lang="en-US" sz="4268" b="1" kern="0" spc="-43" dirty="0">
                <a:solidFill>
                  <a:srgbClr val="FFFFFF"/>
                </a:solidFill>
                <a:latin typeface="Montserrat" pitchFamily="34" charset="0"/>
                <a:ea typeface="Montserrat" pitchFamily="34" charset="-122"/>
                <a:cs typeface="Montserrat" pitchFamily="34" charset="-120"/>
              </a:rPr>
              <a:t>Digital Marketing and Online Presence</a:t>
            </a:r>
            <a:endParaRPr lang="en-US" sz="4268" dirty="0"/>
          </a:p>
        </p:txBody>
      </p:sp>
      <p:pic>
        <p:nvPicPr>
          <p:cNvPr id="5" name="Image 0" descr="preencoded.png"/>
          <p:cNvPicPr>
            <a:picLocks noChangeAspect="1"/>
          </p:cNvPicPr>
          <p:nvPr/>
        </p:nvPicPr>
        <p:blipFill>
          <a:blip r:embed="rId3"/>
          <a:stretch>
            <a:fillRect/>
          </a:stretch>
        </p:blipFill>
        <p:spPr>
          <a:xfrm>
            <a:off x="1393388" y="1812131"/>
            <a:ext cx="5742861" cy="3549253"/>
          </a:xfrm>
          <a:prstGeom prst="rect">
            <a:avLst/>
          </a:prstGeom>
        </p:spPr>
      </p:pic>
      <p:sp>
        <p:nvSpPr>
          <p:cNvPr id="6" name="Text 3"/>
          <p:cNvSpPr/>
          <p:nvPr/>
        </p:nvSpPr>
        <p:spPr>
          <a:xfrm>
            <a:off x="1393388" y="5659398"/>
            <a:ext cx="3261003" cy="338733"/>
          </a:xfrm>
          <a:prstGeom prst="rect">
            <a:avLst/>
          </a:prstGeom>
          <a:noFill/>
          <a:ln/>
        </p:spPr>
        <p:txBody>
          <a:bodyPr wrap="none" rtlCol="0" anchor="t"/>
          <a:lstStyle/>
          <a:p>
            <a:pPr marL="0" indent="0" algn="l">
              <a:lnSpc>
                <a:spcPts val="2668"/>
              </a:lnSpc>
              <a:buNone/>
            </a:pPr>
            <a:r>
              <a:rPr lang="en-US" sz="2134" b="1" kern="0" spc="-21" dirty="0">
                <a:solidFill>
                  <a:srgbClr val="E2E6E9"/>
                </a:solidFill>
                <a:latin typeface="Montserrat" pitchFamily="34" charset="0"/>
                <a:ea typeface="Montserrat" pitchFamily="34" charset="-122"/>
                <a:cs typeface="Montserrat" pitchFamily="34" charset="-120"/>
              </a:rPr>
              <a:t>Social Media Marketing</a:t>
            </a:r>
            <a:endParaRPr lang="en-US" sz="2134" dirty="0"/>
          </a:p>
        </p:txBody>
      </p:sp>
      <p:sp>
        <p:nvSpPr>
          <p:cNvPr id="7" name="Text 4"/>
          <p:cNvSpPr/>
          <p:nvPr/>
        </p:nvSpPr>
        <p:spPr>
          <a:xfrm>
            <a:off x="1393388" y="6141125"/>
            <a:ext cx="5742861" cy="1430655"/>
          </a:xfrm>
          <a:prstGeom prst="rect">
            <a:avLst/>
          </a:prstGeom>
          <a:noFill/>
          <a:ln/>
        </p:spPr>
        <p:txBody>
          <a:bodyPr wrap="square" rtlCol="0" anchor="t"/>
          <a:lstStyle/>
          <a:p>
            <a:pPr marL="0" indent="0" algn="l">
              <a:lnSpc>
                <a:spcPts val="2817"/>
              </a:lnSpc>
              <a:buNone/>
            </a:pPr>
            <a:r>
              <a:rPr lang="en-US" sz="1878" dirty="0">
                <a:solidFill>
                  <a:srgbClr val="E2E6E9"/>
                </a:solidFill>
                <a:latin typeface="Source Sans Pro" pitchFamily="34" charset="0"/>
                <a:ea typeface="Source Sans Pro" pitchFamily="34" charset="-122"/>
                <a:cs typeface="Source Sans Pro" pitchFamily="34" charset="-120"/>
              </a:rPr>
              <a:t>Leverage social media platforms like Facebook, Instagram, and TikTok to reach a wider audience, engage with fans, and promote new releases, events, and special offers.</a:t>
            </a:r>
            <a:endParaRPr lang="en-US" sz="1878" dirty="0"/>
          </a:p>
        </p:txBody>
      </p:sp>
      <p:pic>
        <p:nvPicPr>
          <p:cNvPr id="8" name="Image 1" descr="preencoded.png"/>
          <p:cNvPicPr>
            <a:picLocks noChangeAspect="1"/>
          </p:cNvPicPr>
          <p:nvPr/>
        </p:nvPicPr>
        <p:blipFill>
          <a:blip r:embed="rId4"/>
          <a:stretch>
            <a:fillRect/>
          </a:stretch>
        </p:blipFill>
        <p:spPr>
          <a:xfrm>
            <a:off x="7493913" y="1812131"/>
            <a:ext cx="5742980" cy="3549372"/>
          </a:xfrm>
          <a:prstGeom prst="rect">
            <a:avLst/>
          </a:prstGeom>
        </p:spPr>
      </p:pic>
      <p:sp>
        <p:nvSpPr>
          <p:cNvPr id="9" name="Text 5"/>
          <p:cNvSpPr/>
          <p:nvPr/>
        </p:nvSpPr>
        <p:spPr>
          <a:xfrm>
            <a:off x="7493913" y="5659517"/>
            <a:ext cx="4209336" cy="338733"/>
          </a:xfrm>
          <a:prstGeom prst="rect">
            <a:avLst/>
          </a:prstGeom>
          <a:noFill/>
          <a:ln/>
        </p:spPr>
        <p:txBody>
          <a:bodyPr wrap="none" rtlCol="0" anchor="t"/>
          <a:lstStyle/>
          <a:p>
            <a:pPr marL="0" indent="0" algn="l">
              <a:lnSpc>
                <a:spcPts val="2668"/>
              </a:lnSpc>
              <a:buNone/>
            </a:pPr>
            <a:r>
              <a:rPr lang="en-US" sz="2134" b="1" kern="0" spc="-21" dirty="0">
                <a:solidFill>
                  <a:srgbClr val="E2E6E9"/>
                </a:solidFill>
                <a:latin typeface="Montserrat" pitchFamily="34" charset="0"/>
                <a:ea typeface="Montserrat" pitchFamily="34" charset="-122"/>
                <a:cs typeface="Montserrat" pitchFamily="34" charset="-120"/>
              </a:rPr>
              <a:t>Music Streaming Partnerships</a:t>
            </a:r>
            <a:endParaRPr lang="en-US" sz="2134" dirty="0"/>
          </a:p>
        </p:txBody>
      </p:sp>
      <p:sp>
        <p:nvSpPr>
          <p:cNvPr id="10" name="Text 6"/>
          <p:cNvSpPr/>
          <p:nvPr/>
        </p:nvSpPr>
        <p:spPr>
          <a:xfrm>
            <a:off x="7493913" y="6141244"/>
            <a:ext cx="5742980" cy="1430655"/>
          </a:xfrm>
          <a:prstGeom prst="rect">
            <a:avLst/>
          </a:prstGeom>
          <a:noFill/>
          <a:ln/>
        </p:spPr>
        <p:txBody>
          <a:bodyPr wrap="square" rtlCol="0" anchor="t"/>
          <a:lstStyle/>
          <a:p>
            <a:pPr marL="0" indent="0" algn="l">
              <a:lnSpc>
                <a:spcPts val="2817"/>
              </a:lnSpc>
              <a:buNone/>
            </a:pPr>
            <a:r>
              <a:rPr lang="en-US" sz="1878" dirty="0">
                <a:solidFill>
                  <a:srgbClr val="E2E6E9"/>
                </a:solidFill>
                <a:latin typeface="Source Sans Pro" pitchFamily="34" charset="0"/>
                <a:ea typeface="Source Sans Pro" pitchFamily="34" charset="-122"/>
                <a:cs typeface="Source Sans Pro" pitchFamily="34" charset="-120"/>
              </a:rPr>
              <a:t>Partner with popular music streaming services like Spotify, Apple Music, and Amazon Music to make our music catalog accessible to a global audience and generate revenue from streaming royalties.</a:t>
            </a:r>
            <a:endParaRPr lang="en-US" sz="1878"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9197935"/>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3024068" y="2635448"/>
            <a:ext cx="8582144" cy="981789"/>
          </a:xfrm>
          <a:prstGeom prst="rect">
            <a:avLst/>
          </a:prstGeom>
          <a:noFill/>
          <a:ln/>
        </p:spPr>
        <p:txBody>
          <a:bodyPr wrap="squar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Continuous Data Analysis and Optimization</a:t>
            </a:r>
            <a:endParaRPr lang="en-US" sz="3093" dirty="0"/>
          </a:p>
        </p:txBody>
      </p:sp>
      <p:sp>
        <p:nvSpPr>
          <p:cNvPr id="6" name="Shape 3"/>
          <p:cNvSpPr/>
          <p:nvPr/>
        </p:nvSpPr>
        <p:spPr>
          <a:xfrm>
            <a:off x="3024068" y="6299597"/>
            <a:ext cx="8582144" cy="22860"/>
          </a:xfrm>
          <a:prstGeom prst="roundRect">
            <a:avLst>
              <a:gd name="adj" fmla="val 113400"/>
            </a:avLst>
          </a:prstGeom>
          <a:solidFill>
            <a:srgbClr val="494A4B"/>
          </a:solidFill>
          <a:ln/>
        </p:spPr>
        <p:txBody>
          <a:bodyPr/>
          <a:lstStyle/>
          <a:p>
            <a:endParaRPr lang="en-US"/>
          </a:p>
        </p:txBody>
      </p:sp>
      <p:sp>
        <p:nvSpPr>
          <p:cNvPr id="7" name="Shape 4"/>
          <p:cNvSpPr/>
          <p:nvPr/>
        </p:nvSpPr>
        <p:spPr>
          <a:xfrm>
            <a:off x="5114806" y="5694819"/>
            <a:ext cx="22860" cy="604838"/>
          </a:xfrm>
          <a:prstGeom prst="roundRect">
            <a:avLst>
              <a:gd name="adj" fmla="val 113400"/>
            </a:avLst>
          </a:prstGeom>
          <a:solidFill>
            <a:srgbClr val="494A4B"/>
          </a:solidFill>
          <a:ln/>
        </p:spPr>
        <p:txBody>
          <a:bodyPr/>
          <a:lstStyle/>
          <a:p>
            <a:endParaRPr lang="en-US"/>
          </a:p>
        </p:txBody>
      </p:sp>
      <p:sp>
        <p:nvSpPr>
          <p:cNvPr id="8" name="Shape 5"/>
          <p:cNvSpPr/>
          <p:nvPr/>
        </p:nvSpPr>
        <p:spPr>
          <a:xfrm>
            <a:off x="4931926" y="6105227"/>
            <a:ext cx="388739" cy="388739"/>
          </a:xfrm>
          <a:prstGeom prst="roundRect">
            <a:avLst>
              <a:gd name="adj" fmla="val 6669"/>
            </a:avLst>
          </a:prstGeom>
          <a:solidFill>
            <a:srgbClr val="303132"/>
          </a:solidFill>
          <a:ln/>
        </p:spPr>
        <p:txBody>
          <a:bodyPr/>
          <a:lstStyle/>
          <a:p>
            <a:endParaRPr lang="en-US"/>
          </a:p>
        </p:txBody>
      </p:sp>
      <p:sp>
        <p:nvSpPr>
          <p:cNvPr id="9" name="Text 6"/>
          <p:cNvSpPr/>
          <p:nvPr/>
        </p:nvSpPr>
        <p:spPr>
          <a:xfrm>
            <a:off x="5081230" y="6181785"/>
            <a:ext cx="90011"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1</a:t>
            </a:r>
            <a:endParaRPr lang="en-US" sz="1856" dirty="0"/>
          </a:p>
        </p:txBody>
      </p:sp>
      <p:sp>
        <p:nvSpPr>
          <p:cNvPr id="10" name="Text 7"/>
          <p:cNvSpPr/>
          <p:nvPr/>
        </p:nvSpPr>
        <p:spPr>
          <a:xfrm>
            <a:off x="4018955" y="3876437"/>
            <a:ext cx="2214920"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Regular Data Analysis</a:t>
            </a:r>
            <a:endParaRPr lang="en-US" sz="1546" dirty="0"/>
          </a:p>
        </p:txBody>
      </p:sp>
      <p:sp>
        <p:nvSpPr>
          <p:cNvPr id="11" name="Text 8"/>
          <p:cNvSpPr/>
          <p:nvPr/>
        </p:nvSpPr>
        <p:spPr>
          <a:xfrm>
            <a:off x="3196828" y="4225409"/>
            <a:ext cx="3859173" cy="1296591"/>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Implement a system for regular data analysis and reporting to monitor key performance indicators, track trends, and identify areas for improvement. This will allow us to make informed decisions based on real-time data.</a:t>
            </a:r>
            <a:endParaRPr lang="en-US" sz="1361" dirty="0"/>
          </a:p>
        </p:txBody>
      </p:sp>
      <p:sp>
        <p:nvSpPr>
          <p:cNvPr id="12" name="Shape 9"/>
          <p:cNvSpPr/>
          <p:nvPr/>
        </p:nvSpPr>
        <p:spPr>
          <a:xfrm>
            <a:off x="7303532" y="6299537"/>
            <a:ext cx="22860" cy="604838"/>
          </a:xfrm>
          <a:prstGeom prst="roundRect">
            <a:avLst>
              <a:gd name="adj" fmla="val 113400"/>
            </a:avLst>
          </a:prstGeom>
          <a:solidFill>
            <a:srgbClr val="494A4B"/>
          </a:solidFill>
          <a:ln/>
        </p:spPr>
        <p:txBody>
          <a:bodyPr/>
          <a:lstStyle/>
          <a:p>
            <a:endParaRPr lang="en-US"/>
          </a:p>
        </p:txBody>
      </p:sp>
      <p:sp>
        <p:nvSpPr>
          <p:cNvPr id="13" name="Shape 10"/>
          <p:cNvSpPr/>
          <p:nvPr/>
        </p:nvSpPr>
        <p:spPr>
          <a:xfrm>
            <a:off x="7120652" y="6105227"/>
            <a:ext cx="388739" cy="388739"/>
          </a:xfrm>
          <a:prstGeom prst="roundRect">
            <a:avLst>
              <a:gd name="adj" fmla="val 6669"/>
            </a:avLst>
          </a:prstGeom>
          <a:solidFill>
            <a:srgbClr val="303132"/>
          </a:solidFill>
          <a:ln/>
        </p:spPr>
        <p:txBody>
          <a:bodyPr/>
          <a:lstStyle/>
          <a:p>
            <a:endParaRPr lang="en-US"/>
          </a:p>
        </p:txBody>
      </p:sp>
      <p:sp>
        <p:nvSpPr>
          <p:cNvPr id="14" name="Text 11"/>
          <p:cNvSpPr/>
          <p:nvPr/>
        </p:nvSpPr>
        <p:spPr>
          <a:xfrm>
            <a:off x="7246620" y="6181785"/>
            <a:ext cx="136684"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2</a:t>
            </a:r>
            <a:endParaRPr lang="en-US" sz="1856" dirty="0"/>
          </a:p>
        </p:txBody>
      </p:sp>
      <p:sp>
        <p:nvSpPr>
          <p:cNvPr id="15" name="Text 12"/>
          <p:cNvSpPr/>
          <p:nvPr/>
        </p:nvSpPr>
        <p:spPr>
          <a:xfrm>
            <a:off x="6297454" y="7077194"/>
            <a:ext cx="2035254"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Customer Feedback</a:t>
            </a:r>
            <a:endParaRPr lang="en-US" sz="1546" dirty="0"/>
          </a:p>
        </p:txBody>
      </p:sp>
      <p:sp>
        <p:nvSpPr>
          <p:cNvPr id="16" name="Text 13"/>
          <p:cNvSpPr/>
          <p:nvPr/>
        </p:nvSpPr>
        <p:spPr>
          <a:xfrm>
            <a:off x="5385554" y="7426166"/>
            <a:ext cx="3859173" cy="1296591"/>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Actively seek customer feedback through surveys, reviews, and online interactions to understand their needs, preferences, and areas for improvement. This will allow us to refine our offerings and improve customer satisfaction.</a:t>
            </a:r>
            <a:endParaRPr lang="en-US" sz="1361" dirty="0"/>
          </a:p>
        </p:txBody>
      </p:sp>
      <p:sp>
        <p:nvSpPr>
          <p:cNvPr id="17" name="Shape 14"/>
          <p:cNvSpPr/>
          <p:nvPr/>
        </p:nvSpPr>
        <p:spPr>
          <a:xfrm>
            <a:off x="9492258" y="5694819"/>
            <a:ext cx="22860" cy="604838"/>
          </a:xfrm>
          <a:prstGeom prst="roundRect">
            <a:avLst>
              <a:gd name="adj" fmla="val 113400"/>
            </a:avLst>
          </a:prstGeom>
          <a:solidFill>
            <a:srgbClr val="494A4B"/>
          </a:solidFill>
          <a:ln/>
        </p:spPr>
        <p:txBody>
          <a:bodyPr/>
          <a:lstStyle/>
          <a:p>
            <a:endParaRPr lang="en-US"/>
          </a:p>
        </p:txBody>
      </p:sp>
      <p:sp>
        <p:nvSpPr>
          <p:cNvPr id="18" name="Shape 15"/>
          <p:cNvSpPr/>
          <p:nvPr/>
        </p:nvSpPr>
        <p:spPr>
          <a:xfrm>
            <a:off x="9309378" y="6105227"/>
            <a:ext cx="388739" cy="388739"/>
          </a:xfrm>
          <a:prstGeom prst="roundRect">
            <a:avLst>
              <a:gd name="adj" fmla="val 6669"/>
            </a:avLst>
          </a:prstGeom>
          <a:solidFill>
            <a:srgbClr val="303132"/>
          </a:solidFill>
          <a:ln/>
        </p:spPr>
        <p:txBody>
          <a:bodyPr/>
          <a:lstStyle/>
          <a:p>
            <a:endParaRPr lang="en-US"/>
          </a:p>
        </p:txBody>
      </p:sp>
      <p:sp>
        <p:nvSpPr>
          <p:cNvPr id="19" name="Text 16"/>
          <p:cNvSpPr/>
          <p:nvPr/>
        </p:nvSpPr>
        <p:spPr>
          <a:xfrm>
            <a:off x="9435108" y="6181785"/>
            <a:ext cx="137160" cy="235625"/>
          </a:xfrm>
          <a:prstGeom prst="rect">
            <a:avLst/>
          </a:prstGeom>
          <a:noFill/>
          <a:ln/>
        </p:spPr>
        <p:txBody>
          <a:bodyPr wrap="none" rtlCol="0" anchor="t"/>
          <a:lstStyle/>
          <a:p>
            <a:pPr marL="0" indent="0" algn="ctr">
              <a:lnSpc>
                <a:spcPts val="1856"/>
              </a:lnSpc>
              <a:buNone/>
            </a:pPr>
            <a:r>
              <a:rPr lang="en-US" sz="1856" b="1" kern="0" spc="-19" dirty="0">
                <a:solidFill>
                  <a:srgbClr val="E2E6E9"/>
                </a:solidFill>
                <a:latin typeface="Montserrat" pitchFamily="34" charset="0"/>
                <a:ea typeface="Montserrat" pitchFamily="34" charset="-122"/>
                <a:cs typeface="Montserrat" pitchFamily="34" charset="-120"/>
              </a:rPr>
              <a:t>3</a:t>
            </a:r>
            <a:endParaRPr lang="en-US" sz="1856" dirty="0"/>
          </a:p>
        </p:txBody>
      </p:sp>
      <p:sp>
        <p:nvSpPr>
          <p:cNvPr id="20" name="Text 17"/>
          <p:cNvSpPr/>
          <p:nvPr/>
        </p:nvSpPr>
        <p:spPr>
          <a:xfrm>
            <a:off x="7818358" y="4135755"/>
            <a:ext cx="3370897"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A/B Testing and Experimentation</a:t>
            </a:r>
            <a:endParaRPr lang="en-US" sz="1546" dirty="0"/>
          </a:p>
        </p:txBody>
      </p:sp>
      <p:sp>
        <p:nvSpPr>
          <p:cNvPr id="21" name="Text 18"/>
          <p:cNvSpPr/>
          <p:nvPr/>
        </p:nvSpPr>
        <p:spPr>
          <a:xfrm>
            <a:off x="7574280" y="4484727"/>
            <a:ext cx="3859173" cy="1037273"/>
          </a:xfrm>
          <a:prstGeom prst="rect">
            <a:avLst/>
          </a:prstGeom>
          <a:noFill/>
          <a:ln/>
        </p:spPr>
        <p:txBody>
          <a:bodyPr wrap="square" rtlCol="0" anchor="t"/>
          <a:lstStyle/>
          <a:p>
            <a:pPr marL="0" indent="0" algn="ctr">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Utilize A/B testing and experimentation to optimize marketing campaigns, website design, and product offerings. This will allow us to continuously iterate and improve based on data-driven insights.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13639D-5CB7-FCA0-DBB3-83F222EF95BC}"/>
              </a:ext>
            </a:extLst>
          </p:cNvPr>
          <p:cNvSpPr txBox="1"/>
          <p:nvPr/>
        </p:nvSpPr>
        <p:spPr>
          <a:xfrm>
            <a:off x="965606" y="963546"/>
            <a:ext cx="5973571" cy="174486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300" kern="1200">
                <a:solidFill>
                  <a:schemeClr val="tx2"/>
                </a:solidFill>
                <a:latin typeface="+mj-lt"/>
                <a:ea typeface="+mj-ea"/>
                <a:cs typeface="+mj-cs"/>
              </a:rPr>
              <a:t>CSV Files:</a:t>
            </a:r>
          </a:p>
        </p:txBody>
      </p:sp>
      <p:sp>
        <p:nvSpPr>
          <p:cNvPr id="3" name="TextBox 2">
            <a:extLst>
              <a:ext uri="{FF2B5EF4-FFF2-40B4-BE49-F238E27FC236}">
                <a16:creationId xmlns:a16="http://schemas.microsoft.com/office/drawing/2014/main" id="{F91F9B12-30F4-B6A1-4F5F-1CF390B179F8}"/>
              </a:ext>
            </a:extLst>
          </p:cNvPr>
          <p:cNvSpPr txBox="1"/>
          <p:nvPr/>
        </p:nvSpPr>
        <p:spPr>
          <a:xfrm>
            <a:off x="965606" y="2906018"/>
            <a:ext cx="5973094" cy="43671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0" i="0" dirty="0">
                <a:solidFill>
                  <a:schemeClr val="tx2"/>
                </a:solidFill>
                <a:effectLst/>
              </a:rPr>
              <a:t>album</a:t>
            </a:r>
          </a:p>
          <a:p>
            <a:pPr indent="-228600">
              <a:lnSpc>
                <a:spcPct val="90000"/>
              </a:lnSpc>
              <a:spcAft>
                <a:spcPts val="600"/>
              </a:spcAft>
              <a:buFont typeface="Arial" panose="020B0604020202020204" pitchFamily="34" charset="0"/>
              <a:buChar char="•"/>
            </a:pPr>
            <a:r>
              <a:rPr lang="en-US" sz="2200" b="0" i="0" dirty="0">
                <a:solidFill>
                  <a:schemeClr val="tx2"/>
                </a:solidFill>
                <a:effectLst/>
              </a:rPr>
              <a:t>artist</a:t>
            </a:r>
          </a:p>
          <a:p>
            <a:pPr indent="-228600">
              <a:lnSpc>
                <a:spcPct val="90000"/>
              </a:lnSpc>
              <a:spcAft>
                <a:spcPts val="600"/>
              </a:spcAft>
              <a:buFont typeface="Arial" panose="020B0604020202020204" pitchFamily="34" charset="0"/>
              <a:buChar char="•"/>
            </a:pPr>
            <a:r>
              <a:rPr lang="en-US" sz="2200" b="0" i="0" dirty="0">
                <a:solidFill>
                  <a:schemeClr val="tx2"/>
                </a:solidFill>
                <a:effectLst/>
              </a:rPr>
              <a:t>customer</a:t>
            </a:r>
          </a:p>
          <a:p>
            <a:pPr indent="-228600">
              <a:lnSpc>
                <a:spcPct val="90000"/>
              </a:lnSpc>
              <a:spcAft>
                <a:spcPts val="600"/>
              </a:spcAft>
              <a:buFont typeface="Arial" panose="020B0604020202020204" pitchFamily="34" charset="0"/>
              <a:buChar char="•"/>
            </a:pPr>
            <a:r>
              <a:rPr lang="en-US" sz="2200" b="0" i="0" dirty="0">
                <a:solidFill>
                  <a:schemeClr val="tx2"/>
                </a:solidFill>
                <a:effectLst/>
              </a:rPr>
              <a:t>employee</a:t>
            </a:r>
          </a:p>
          <a:p>
            <a:pPr indent="-228600">
              <a:lnSpc>
                <a:spcPct val="90000"/>
              </a:lnSpc>
              <a:spcAft>
                <a:spcPts val="600"/>
              </a:spcAft>
              <a:buFont typeface="Arial" panose="020B0604020202020204" pitchFamily="34" charset="0"/>
              <a:buChar char="•"/>
            </a:pPr>
            <a:r>
              <a:rPr lang="en-US" sz="2200" b="0" i="0" dirty="0">
                <a:solidFill>
                  <a:schemeClr val="tx2"/>
                </a:solidFill>
                <a:effectLst/>
              </a:rPr>
              <a:t>genre</a:t>
            </a:r>
          </a:p>
          <a:p>
            <a:pPr indent="-228600">
              <a:lnSpc>
                <a:spcPct val="90000"/>
              </a:lnSpc>
              <a:spcAft>
                <a:spcPts val="600"/>
              </a:spcAft>
              <a:buFont typeface="Arial" panose="020B0604020202020204" pitchFamily="34" charset="0"/>
              <a:buChar char="•"/>
            </a:pPr>
            <a:r>
              <a:rPr lang="en-US" sz="2200" b="0" i="0" dirty="0">
                <a:solidFill>
                  <a:schemeClr val="tx2"/>
                </a:solidFill>
                <a:effectLst/>
              </a:rPr>
              <a:t>invoice</a:t>
            </a:r>
          </a:p>
          <a:p>
            <a:pPr indent="-228600">
              <a:lnSpc>
                <a:spcPct val="90000"/>
              </a:lnSpc>
              <a:spcAft>
                <a:spcPts val="600"/>
              </a:spcAft>
              <a:buFont typeface="Arial" panose="020B0604020202020204" pitchFamily="34" charset="0"/>
              <a:buChar char="•"/>
            </a:pPr>
            <a:r>
              <a:rPr lang="en-US" sz="2200" b="0" i="0" dirty="0" err="1">
                <a:solidFill>
                  <a:schemeClr val="tx2"/>
                </a:solidFill>
                <a:effectLst/>
              </a:rPr>
              <a:t>invoice_line</a:t>
            </a:r>
            <a:endParaRPr lang="en-US" sz="2200" b="0" i="0" dirty="0">
              <a:solidFill>
                <a:schemeClr val="tx2"/>
              </a:solidFill>
              <a:effectLst/>
            </a:endParaRPr>
          </a:p>
          <a:p>
            <a:pPr indent="-228600">
              <a:lnSpc>
                <a:spcPct val="90000"/>
              </a:lnSpc>
              <a:spcAft>
                <a:spcPts val="600"/>
              </a:spcAft>
              <a:buFont typeface="Arial" panose="020B0604020202020204" pitchFamily="34" charset="0"/>
              <a:buChar char="•"/>
            </a:pPr>
            <a:r>
              <a:rPr lang="en-US" sz="2200" b="0" i="0" dirty="0" err="1">
                <a:solidFill>
                  <a:schemeClr val="tx2"/>
                </a:solidFill>
                <a:effectLst/>
              </a:rPr>
              <a:t>media_type</a:t>
            </a:r>
            <a:endParaRPr lang="en-US" sz="2200" b="0" i="0" dirty="0">
              <a:solidFill>
                <a:schemeClr val="tx2"/>
              </a:solidFill>
              <a:effectLst/>
            </a:endParaRPr>
          </a:p>
          <a:p>
            <a:pPr indent="-228600">
              <a:lnSpc>
                <a:spcPct val="90000"/>
              </a:lnSpc>
              <a:spcAft>
                <a:spcPts val="600"/>
              </a:spcAft>
              <a:buFont typeface="Arial" panose="020B0604020202020204" pitchFamily="34" charset="0"/>
              <a:buChar char="•"/>
            </a:pPr>
            <a:r>
              <a:rPr lang="en-US" sz="2200" b="0" i="0" dirty="0">
                <a:solidFill>
                  <a:schemeClr val="tx2"/>
                </a:solidFill>
                <a:effectLst/>
              </a:rPr>
              <a:t>playlist</a:t>
            </a:r>
          </a:p>
          <a:p>
            <a:pPr indent="-228600">
              <a:lnSpc>
                <a:spcPct val="90000"/>
              </a:lnSpc>
              <a:spcAft>
                <a:spcPts val="600"/>
              </a:spcAft>
              <a:buFont typeface="Arial" panose="020B0604020202020204" pitchFamily="34" charset="0"/>
              <a:buChar char="•"/>
            </a:pPr>
            <a:r>
              <a:rPr lang="en-US" sz="2200" b="0" i="0" dirty="0" err="1">
                <a:solidFill>
                  <a:schemeClr val="tx2"/>
                </a:solidFill>
                <a:effectLst/>
              </a:rPr>
              <a:t>playlist_track</a:t>
            </a:r>
            <a:endParaRPr lang="en-US" sz="2200" b="0" i="0" dirty="0">
              <a:solidFill>
                <a:schemeClr val="tx2"/>
              </a:solidFill>
              <a:effectLst/>
            </a:endParaRPr>
          </a:p>
          <a:p>
            <a:pPr indent="-228600">
              <a:lnSpc>
                <a:spcPct val="90000"/>
              </a:lnSpc>
              <a:spcAft>
                <a:spcPts val="600"/>
              </a:spcAft>
              <a:buFont typeface="Arial" panose="020B0604020202020204" pitchFamily="34" charset="0"/>
              <a:buChar char="•"/>
            </a:pPr>
            <a:r>
              <a:rPr lang="en-US" sz="2200" b="0" i="0" dirty="0">
                <a:solidFill>
                  <a:schemeClr val="tx2"/>
                </a:solidFill>
                <a:effectLst/>
              </a:rPr>
              <a:t>track</a:t>
            </a:r>
          </a:p>
          <a:p>
            <a:pPr indent="-228600">
              <a:lnSpc>
                <a:spcPct val="90000"/>
              </a:lnSpc>
              <a:spcAft>
                <a:spcPts val="600"/>
              </a:spcAft>
              <a:buFont typeface="Arial" panose="020B0604020202020204" pitchFamily="34" charset="0"/>
              <a:buChar char="•"/>
            </a:pPr>
            <a:endParaRPr lang="en-US" sz="22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43876" y="0"/>
            <a:ext cx="6986524" cy="8022320"/>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heck List">
            <a:extLst>
              <a:ext uri="{FF2B5EF4-FFF2-40B4-BE49-F238E27FC236}">
                <a16:creationId xmlns:a16="http://schemas.microsoft.com/office/drawing/2014/main" id="{A8A06092-13E7-65AD-C8BD-990C3A6BDE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46070" y="1954906"/>
            <a:ext cx="4344026" cy="4344026"/>
          </a:xfrm>
          <a:prstGeom prst="rect">
            <a:avLst/>
          </a:prstGeom>
        </p:spPr>
      </p:pic>
    </p:spTree>
    <p:extLst>
      <p:ext uri="{BB962C8B-B14F-4D97-AF65-F5344CB8AC3E}">
        <p14:creationId xmlns:p14="http://schemas.microsoft.com/office/powerpoint/2010/main" val="1791274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8CF8B-C93D-37A2-1D8A-2180FFB2EBCD}"/>
              </a:ext>
            </a:extLst>
          </p:cNvPr>
          <p:cNvSpPr txBox="1">
            <a:spLocks/>
          </p:cNvSpPr>
          <p:nvPr/>
        </p:nvSpPr>
        <p:spPr>
          <a:xfrm>
            <a:off x="1005840" y="551835"/>
            <a:ext cx="12618720" cy="120551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600"/>
              </a:spcAft>
            </a:pPr>
            <a:r>
              <a:rPr lang="en-US" kern="1200">
                <a:solidFill>
                  <a:srgbClr val="FFFFFF"/>
                </a:solidFill>
                <a:latin typeface="+mj-lt"/>
                <a:ea typeface="+mj-ea"/>
                <a:cs typeface="+mj-cs"/>
              </a:rPr>
              <a:t>Steps: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95" y="1905564"/>
            <a:ext cx="13239609" cy="5722056"/>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D963E44-C648-D1A5-B7F7-FE23B62D98C8}"/>
              </a:ext>
            </a:extLst>
          </p:cNvPr>
          <p:cNvGraphicFramePr/>
          <p:nvPr>
            <p:extLst>
              <p:ext uri="{D42A27DB-BD31-4B8C-83A1-F6EECF244321}">
                <p14:modId xmlns:p14="http://schemas.microsoft.com/office/powerpoint/2010/main" val="2841340258"/>
              </p:ext>
            </p:extLst>
          </p:nvPr>
        </p:nvGraphicFramePr>
        <p:xfrm>
          <a:off x="1005840" y="2161093"/>
          <a:ext cx="12618720" cy="5221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51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6459" y="2173605"/>
            <a:ext cx="4993362" cy="3882390"/>
          </a:xfrm>
          <a:prstGeom prst="rect">
            <a:avLst/>
          </a:prstGeom>
        </p:spPr>
      </p:pic>
      <p:sp>
        <p:nvSpPr>
          <p:cNvPr id="6" name="Text 2"/>
          <p:cNvSpPr/>
          <p:nvPr/>
        </p:nvSpPr>
        <p:spPr>
          <a:xfrm>
            <a:off x="6176605" y="969764"/>
            <a:ext cx="5951934" cy="560308"/>
          </a:xfrm>
          <a:prstGeom prst="rect">
            <a:avLst/>
          </a:prstGeom>
          <a:noFill/>
          <a:ln/>
        </p:spPr>
        <p:txBody>
          <a:bodyPr wrap="none" rtlCol="0" anchor="t"/>
          <a:lstStyle/>
          <a:p>
            <a:pPr marL="0" indent="0">
              <a:lnSpc>
                <a:spcPts val="4412"/>
              </a:lnSpc>
              <a:buNone/>
            </a:pPr>
            <a:r>
              <a:rPr lang="en-US" sz="3529" b="1" kern="0" spc="-35" dirty="0">
                <a:solidFill>
                  <a:srgbClr val="FFFFFF"/>
                </a:solidFill>
                <a:latin typeface="Montserrat" pitchFamily="34" charset="0"/>
                <a:ea typeface="Montserrat" pitchFamily="34" charset="-122"/>
                <a:cs typeface="Montserrat" pitchFamily="34" charset="-120"/>
              </a:rPr>
              <a:t>Geographic Sales Insights</a:t>
            </a:r>
            <a:endParaRPr lang="en-US" sz="3529" dirty="0"/>
          </a:p>
        </p:txBody>
      </p:sp>
      <p:sp>
        <p:nvSpPr>
          <p:cNvPr id="7" name="Shape 3"/>
          <p:cNvSpPr/>
          <p:nvPr/>
        </p:nvSpPr>
        <p:spPr>
          <a:xfrm>
            <a:off x="6176605" y="1825823"/>
            <a:ext cx="7763589" cy="1679853"/>
          </a:xfrm>
          <a:prstGeom prst="roundRect">
            <a:avLst>
              <a:gd name="adj" fmla="val 1761"/>
            </a:avLst>
          </a:prstGeom>
          <a:solidFill>
            <a:srgbClr val="303132"/>
          </a:solidFill>
          <a:ln/>
        </p:spPr>
        <p:txBody>
          <a:bodyPr/>
          <a:lstStyle/>
          <a:p>
            <a:endParaRPr lang="en-US"/>
          </a:p>
        </p:txBody>
      </p:sp>
      <p:sp>
        <p:nvSpPr>
          <p:cNvPr id="8" name="Text 4"/>
          <p:cNvSpPr/>
          <p:nvPr/>
        </p:nvSpPr>
        <p:spPr>
          <a:xfrm>
            <a:off x="6373773" y="2022991"/>
            <a:ext cx="2241113" cy="280035"/>
          </a:xfrm>
          <a:prstGeom prst="rect">
            <a:avLst/>
          </a:prstGeom>
          <a:noFill/>
          <a:ln/>
        </p:spPr>
        <p:txBody>
          <a:bodyPr wrap="none" rtlCol="0" anchor="t"/>
          <a:lstStyle/>
          <a:p>
            <a:pPr marL="0" indent="0">
              <a:lnSpc>
                <a:spcPts val="2206"/>
              </a:lnSpc>
              <a:buNone/>
            </a:pPr>
            <a:r>
              <a:rPr lang="en-US" sz="1765" b="1" kern="0" spc="-18" dirty="0">
                <a:solidFill>
                  <a:srgbClr val="E2E6E9"/>
                </a:solidFill>
                <a:latin typeface="Montserrat" pitchFamily="34" charset="0"/>
                <a:ea typeface="Montserrat" pitchFamily="34" charset="-122"/>
                <a:cs typeface="Montserrat" pitchFamily="34" charset="-120"/>
              </a:rPr>
              <a:t>USA Dominance</a:t>
            </a:r>
            <a:endParaRPr lang="en-US" sz="1765" dirty="0"/>
          </a:p>
        </p:txBody>
      </p:sp>
      <p:sp>
        <p:nvSpPr>
          <p:cNvPr id="9" name="Text 5"/>
          <p:cNvSpPr/>
          <p:nvPr/>
        </p:nvSpPr>
        <p:spPr>
          <a:xfrm>
            <a:off x="6373773" y="2421255"/>
            <a:ext cx="7369254" cy="887254"/>
          </a:xfrm>
          <a:prstGeom prst="rect">
            <a:avLst/>
          </a:prstGeom>
          <a:noFill/>
          <a:ln/>
        </p:spPr>
        <p:txBody>
          <a:bodyPr wrap="square" rtlCol="0" anchor="t"/>
          <a:lstStyle/>
          <a:p>
            <a:pPr marL="0" indent="0">
              <a:lnSpc>
                <a:spcPts val="2329"/>
              </a:lnSpc>
              <a:buNone/>
            </a:pPr>
            <a:r>
              <a:rPr lang="en-US" sz="1553" dirty="0">
                <a:solidFill>
                  <a:srgbClr val="E2E6E9"/>
                </a:solidFill>
                <a:latin typeface="Source Sans Pro" pitchFamily="34" charset="0"/>
                <a:ea typeface="Source Sans Pro" pitchFamily="34" charset="-122"/>
                <a:cs typeface="Source Sans Pro" pitchFamily="34" charset="-120"/>
              </a:rPr>
              <a:t>The USA stands out as our most lucrative market, generating 131 invoices, significantly higher than any other country. This indicates a strong customer base and potential for further expansion.</a:t>
            </a:r>
            <a:endParaRPr lang="en-US" sz="1553" dirty="0"/>
          </a:p>
        </p:txBody>
      </p:sp>
      <p:sp>
        <p:nvSpPr>
          <p:cNvPr id="10" name="Shape 6"/>
          <p:cNvSpPr/>
          <p:nvPr/>
        </p:nvSpPr>
        <p:spPr>
          <a:xfrm>
            <a:off x="6176605" y="3702844"/>
            <a:ext cx="7763589" cy="1679853"/>
          </a:xfrm>
          <a:prstGeom prst="roundRect">
            <a:avLst>
              <a:gd name="adj" fmla="val 1761"/>
            </a:avLst>
          </a:prstGeom>
          <a:solidFill>
            <a:srgbClr val="303132"/>
          </a:solidFill>
          <a:ln/>
        </p:spPr>
        <p:txBody>
          <a:bodyPr/>
          <a:lstStyle/>
          <a:p>
            <a:endParaRPr lang="en-US"/>
          </a:p>
        </p:txBody>
      </p:sp>
      <p:sp>
        <p:nvSpPr>
          <p:cNvPr id="11" name="Text 7"/>
          <p:cNvSpPr/>
          <p:nvPr/>
        </p:nvSpPr>
        <p:spPr>
          <a:xfrm>
            <a:off x="6373773" y="3900011"/>
            <a:ext cx="3174802" cy="280035"/>
          </a:xfrm>
          <a:prstGeom prst="rect">
            <a:avLst/>
          </a:prstGeom>
          <a:noFill/>
          <a:ln/>
        </p:spPr>
        <p:txBody>
          <a:bodyPr wrap="none" rtlCol="0" anchor="t"/>
          <a:lstStyle/>
          <a:p>
            <a:pPr marL="0" indent="0">
              <a:lnSpc>
                <a:spcPts val="2206"/>
              </a:lnSpc>
              <a:buNone/>
            </a:pPr>
            <a:r>
              <a:rPr lang="en-US" sz="1765" b="1" kern="0" spc="-18" dirty="0">
                <a:solidFill>
                  <a:srgbClr val="E2E6E9"/>
                </a:solidFill>
                <a:latin typeface="Montserrat" pitchFamily="34" charset="0"/>
                <a:ea typeface="Montserrat" pitchFamily="34" charset="-122"/>
                <a:cs typeface="Montserrat" pitchFamily="34" charset="-120"/>
              </a:rPr>
              <a:t>Prague: A Revenue Hotspot</a:t>
            </a:r>
            <a:endParaRPr lang="en-US" sz="1765" dirty="0"/>
          </a:p>
        </p:txBody>
      </p:sp>
      <p:sp>
        <p:nvSpPr>
          <p:cNvPr id="12" name="Text 8"/>
          <p:cNvSpPr/>
          <p:nvPr/>
        </p:nvSpPr>
        <p:spPr>
          <a:xfrm>
            <a:off x="6373773" y="4298275"/>
            <a:ext cx="7369254" cy="887254"/>
          </a:xfrm>
          <a:prstGeom prst="rect">
            <a:avLst/>
          </a:prstGeom>
          <a:noFill/>
          <a:ln/>
        </p:spPr>
        <p:txBody>
          <a:bodyPr wrap="square" rtlCol="0" anchor="t"/>
          <a:lstStyle/>
          <a:p>
            <a:pPr marL="0" indent="0">
              <a:lnSpc>
                <a:spcPts val="2329"/>
              </a:lnSpc>
              <a:buNone/>
            </a:pPr>
            <a:r>
              <a:rPr lang="en-US" sz="1553" dirty="0">
                <a:solidFill>
                  <a:srgbClr val="E2E6E9"/>
                </a:solidFill>
                <a:latin typeface="Source Sans Pro" pitchFamily="34" charset="0"/>
                <a:ea typeface="Source Sans Pro" pitchFamily="34" charset="-122"/>
                <a:cs typeface="Source Sans Pro" pitchFamily="34" charset="-120"/>
              </a:rPr>
              <a:t>Prague emerges as the city with the highest revenue generated. Understanding the factors contributing to this success could provide valuable insights for targeting other European markets.</a:t>
            </a:r>
            <a:endParaRPr lang="en-US" sz="1553" dirty="0"/>
          </a:p>
        </p:txBody>
      </p:sp>
      <p:sp>
        <p:nvSpPr>
          <p:cNvPr id="13" name="Shape 9"/>
          <p:cNvSpPr/>
          <p:nvPr/>
        </p:nvSpPr>
        <p:spPr>
          <a:xfrm>
            <a:off x="6176605" y="5579864"/>
            <a:ext cx="7763589" cy="1679853"/>
          </a:xfrm>
          <a:prstGeom prst="roundRect">
            <a:avLst>
              <a:gd name="adj" fmla="val 1761"/>
            </a:avLst>
          </a:prstGeom>
          <a:solidFill>
            <a:srgbClr val="303132"/>
          </a:solidFill>
          <a:ln/>
        </p:spPr>
        <p:txBody>
          <a:bodyPr/>
          <a:lstStyle/>
          <a:p>
            <a:endParaRPr lang="en-US"/>
          </a:p>
        </p:txBody>
      </p:sp>
      <p:sp>
        <p:nvSpPr>
          <p:cNvPr id="14" name="Text 10"/>
          <p:cNvSpPr/>
          <p:nvPr/>
        </p:nvSpPr>
        <p:spPr>
          <a:xfrm>
            <a:off x="6373773" y="5777032"/>
            <a:ext cx="3337917" cy="280035"/>
          </a:xfrm>
          <a:prstGeom prst="rect">
            <a:avLst/>
          </a:prstGeom>
          <a:noFill/>
          <a:ln/>
        </p:spPr>
        <p:txBody>
          <a:bodyPr wrap="none" rtlCol="0" anchor="t"/>
          <a:lstStyle/>
          <a:p>
            <a:pPr marL="0" indent="0">
              <a:lnSpc>
                <a:spcPts val="2206"/>
              </a:lnSpc>
              <a:buNone/>
            </a:pPr>
            <a:r>
              <a:rPr lang="en-US" sz="1765" b="1" kern="0" spc="-18" dirty="0">
                <a:solidFill>
                  <a:srgbClr val="E2E6E9"/>
                </a:solidFill>
                <a:latin typeface="Montserrat" pitchFamily="34" charset="0"/>
                <a:ea typeface="Montserrat" pitchFamily="34" charset="-122"/>
                <a:cs typeface="Montserrat" pitchFamily="34" charset="-120"/>
              </a:rPr>
              <a:t>Global Market Diversification</a:t>
            </a:r>
            <a:endParaRPr lang="en-US" sz="1765" dirty="0"/>
          </a:p>
        </p:txBody>
      </p:sp>
      <p:sp>
        <p:nvSpPr>
          <p:cNvPr id="15" name="Text 11"/>
          <p:cNvSpPr/>
          <p:nvPr/>
        </p:nvSpPr>
        <p:spPr>
          <a:xfrm>
            <a:off x="6373773" y="6175296"/>
            <a:ext cx="7369254" cy="887254"/>
          </a:xfrm>
          <a:prstGeom prst="rect">
            <a:avLst/>
          </a:prstGeom>
          <a:noFill/>
          <a:ln/>
        </p:spPr>
        <p:txBody>
          <a:bodyPr wrap="square" rtlCol="0" anchor="t"/>
          <a:lstStyle/>
          <a:p>
            <a:pPr marL="0" indent="0">
              <a:lnSpc>
                <a:spcPts val="2329"/>
              </a:lnSpc>
              <a:buNone/>
            </a:pPr>
            <a:r>
              <a:rPr lang="en-US" sz="1553" dirty="0">
                <a:solidFill>
                  <a:srgbClr val="E2E6E9"/>
                </a:solidFill>
                <a:latin typeface="Source Sans Pro" pitchFamily="34" charset="0"/>
                <a:ea typeface="Source Sans Pro" pitchFamily="34" charset="-122"/>
                <a:cs typeface="Source Sans Pro" pitchFamily="34" charset="-120"/>
              </a:rPr>
              <a:t>While the USA shows strong performance, exploring other regions like Canada and the UK with potential for growth is crucial. Identifying customer preferences and tailoring marketing strategies accordingly will be key.</a:t>
            </a:r>
            <a:endParaRPr lang="en-US" sz="155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3009" y="888444"/>
            <a:ext cx="4960263" cy="6452592"/>
          </a:xfrm>
          <a:prstGeom prst="rect">
            <a:avLst/>
          </a:prstGeom>
        </p:spPr>
      </p:pic>
      <p:sp>
        <p:nvSpPr>
          <p:cNvPr id="6" name="Text 2"/>
          <p:cNvSpPr/>
          <p:nvPr/>
        </p:nvSpPr>
        <p:spPr>
          <a:xfrm>
            <a:off x="6222921" y="892969"/>
            <a:ext cx="7670959" cy="1195626"/>
          </a:xfrm>
          <a:prstGeom prst="rect">
            <a:avLst/>
          </a:prstGeom>
          <a:noFill/>
          <a:ln/>
        </p:spPr>
        <p:txBody>
          <a:bodyPr wrap="square" rtlCol="0" anchor="t"/>
          <a:lstStyle/>
          <a:p>
            <a:pPr marL="0" indent="0">
              <a:lnSpc>
                <a:spcPts val="4708"/>
              </a:lnSpc>
              <a:buNone/>
            </a:pPr>
            <a:r>
              <a:rPr lang="en-US" sz="3766" b="1" kern="0" spc="-38" dirty="0">
                <a:solidFill>
                  <a:srgbClr val="FFFFFF"/>
                </a:solidFill>
                <a:latin typeface="Montserrat" pitchFamily="34" charset="0"/>
                <a:ea typeface="Montserrat" pitchFamily="34" charset="-122"/>
                <a:cs typeface="Montserrat" pitchFamily="34" charset="-120"/>
              </a:rPr>
              <a:t>Customer Segmentation and Loyalty</a:t>
            </a:r>
            <a:endParaRPr lang="en-US" sz="3766" dirty="0"/>
          </a:p>
        </p:txBody>
      </p:sp>
      <p:sp>
        <p:nvSpPr>
          <p:cNvPr id="7" name="Shape 3"/>
          <p:cNvSpPr/>
          <p:nvPr/>
        </p:nvSpPr>
        <p:spPr>
          <a:xfrm>
            <a:off x="6222921" y="2640925"/>
            <a:ext cx="473393" cy="473393"/>
          </a:xfrm>
          <a:prstGeom prst="roundRect">
            <a:avLst>
              <a:gd name="adj" fmla="val 6668"/>
            </a:avLst>
          </a:prstGeom>
          <a:solidFill>
            <a:srgbClr val="303132"/>
          </a:solidFill>
          <a:ln/>
        </p:spPr>
        <p:txBody>
          <a:bodyPr/>
          <a:lstStyle/>
          <a:p>
            <a:endParaRPr lang="en-US"/>
          </a:p>
        </p:txBody>
      </p:sp>
      <p:sp>
        <p:nvSpPr>
          <p:cNvPr id="8" name="Text 4"/>
          <p:cNvSpPr/>
          <p:nvPr/>
        </p:nvSpPr>
        <p:spPr>
          <a:xfrm>
            <a:off x="6404729" y="2734151"/>
            <a:ext cx="109657"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1</a:t>
            </a:r>
            <a:endParaRPr lang="en-US" sz="2260" dirty="0"/>
          </a:p>
        </p:txBody>
      </p:sp>
      <p:sp>
        <p:nvSpPr>
          <p:cNvPr id="9" name="Text 5"/>
          <p:cNvSpPr/>
          <p:nvPr/>
        </p:nvSpPr>
        <p:spPr>
          <a:xfrm>
            <a:off x="6906697" y="2640925"/>
            <a:ext cx="4276844"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Customer ID 5: The Premier Patron</a:t>
            </a:r>
            <a:endParaRPr lang="en-US" sz="1883" dirty="0"/>
          </a:p>
        </p:txBody>
      </p:sp>
      <p:sp>
        <p:nvSpPr>
          <p:cNvPr id="10" name="Text 6"/>
          <p:cNvSpPr/>
          <p:nvPr/>
        </p:nvSpPr>
        <p:spPr>
          <a:xfrm>
            <a:off x="6906697" y="3066098"/>
            <a:ext cx="6987183" cy="947261"/>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Customer ID 5 stands out as our highest-spending customer. Understanding their preferences and purchase history provides a template for building a loyal customer base.</a:t>
            </a:r>
            <a:endParaRPr lang="en-US" sz="1657" dirty="0"/>
          </a:p>
        </p:txBody>
      </p:sp>
      <p:sp>
        <p:nvSpPr>
          <p:cNvPr id="11" name="Shape 7"/>
          <p:cNvSpPr/>
          <p:nvPr/>
        </p:nvSpPr>
        <p:spPr>
          <a:xfrm>
            <a:off x="6222921" y="4460438"/>
            <a:ext cx="473393" cy="473393"/>
          </a:xfrm>
          <a:prstGeom prst="roundRect">
            <a:avLst>
              <a:gd name="adj" fmla="val 6668"/>
            </a:avLst>
          </a:prstGeom>
          <a:solidFill>
            <a:srgbClr val="303132"/>
          </a:solidFill>
          <a:ln/>
        </p:spPr>
        <p:txBody>
          <a:bodyPr/>
          <a:lstStyle/>
          <a:p>
            <a:endParaRPr lang="en-US"/>
          </a:p>
        </p:txBody>
      </p:sp>
      <p:sp>
        <p:nvSpPr>
          <p:cNvPr id="12" name="Text 8"/>
          <p:cNvSpPr/>
          <p:nvPr/>
        </p:nvSpPr>
        <p:spPr>
          <a:xfrm>
            <a:off x="6376392" y="4553664"/>
            <a:ext cx="166449"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2</a:t>
            </a:r>
            <a:endParaRPr lang="en-US" sz="2260" dirty="0"/>
          </a:p>
        </p:txBody>
      </p:sp>
      <p:sp>
        <p:nvSpPr>
          <p:cNvPr id="13" name="Text 9"/>
          <p:cNvSpPr/>
          <p:nvPr/>
        </p:nvSpPr>
        <p:spPr>
          <a:xfrm>
            <a:off x="6906697" y="4460438"/>
            <a:ext cx="3380780"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Top Customers per Country</a:t>
            </a:r>
            <a:endParaRPr lang="en-US" sz="1883" dirty="0"/>
          </a:p>
        </p:txBody>
      </p:sp>
      <p:sp>
        <p:nvSpPr>
          <p:cNvPr id="14" name="Text 10"/>
          <p:cNvSpPr/>
          <p:nvPr/>
        </p:nvSpPr>
        <p:spPr>
          <a:xfrm>
            <a:off x="6906697" y="4885611"/>
            <a:ext cx="6987183" cy="631507"/>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Identifying top-spending customers in each country like František, Helena, and Hugh allows for targeted marketing efforts and tailored promotions.</a:t>
            </a:r>
            <a:endParaRPr lang="en-US" sz="1657" dirty="0"/>
          </a:p>
        </p:txBody>
      </p:sp>
      <p:sp>
        <p:nvSpPr>
          <p:cNvPr id="15" name="Shape 11"/>
          <p:cNvSpPr/>
          <p:nvPr/>
        </p:nvSpPr>
        <p:spPr>
          <a:xfrm>
            <a:off x="6222921" y="5964198"/>
            <a:ext cx="473393" cy="473393"/>
          </a:xfrm>
          <a:prstGeom prst="roundRect">
            <a:avLst>
              <a:gd name="adj" fmla="val 6668"/>
            </a:avLst>
          </a:prstGeom>
          <a:solidFill>
            <a:srgbClr val="303132"/>
          </a:solidFill>
          <a:ln/>
        </p:spPr>
        <p:txBody>
          <a:bodyPr/>
          <a:lstStyle/>
          <a:p>
            <a:endParaRPr lang="en-US"/>
          </a:p>
        </p:txBody>
      </p:sp>
      <p:sp>
        <p:nvSpPr>
          <p:cNvPr id="16" name="Text 12"/>
          <p:cNvSpPr/>
          <p:nvPr/>
        </p:nvSpPr>
        <p:spPr>
          <a:xfrm>
            <a:off x="6376035" y="6057424"/>
            <a:ext cx="167045" cy="286941"/>
          </a:xfrm>
          <a:prstGeom prst="rect">
            <a:avLst/>
          </a:prstGeom>
          <a:noFill/>
          <a:ln/>
        </p:spPr>
        <p:txBody>
          <a:bodyPr wrap="none" rtlCol="0" anchor="t"/>
          <a:lstStyle/>
          <a:p>
            <a:pPr marL="0" indent="0" algn="ctr">
              <a:lnSpc>
                <a:spcPts val="2260"/>
              </a:lnSpc>
              <a:buNone/>
            </a:pPr>
            <a:r>
              <a:rPr lang="en-US" sz="2260" b="1" kern="0" spc="-23" dirty="0">
                <a:solidFill>
                  <a:srgbClr val="E2E6E9"/>
                </a:solidFill>
                <a:latin typeface="Montserrat" pitchFamily="34" charset="0"/>
                <a:ea typeface="Montserrat" pitchFamily="34" charset="-122"/>
                <a:cs typeface="Montserrat" pitchFamily="34" charset="-120"/>
              </a:rPr>
              <a:t>3</a:t>
            </a:r>
            <a:endParaRPr lang="en-US" sz="2260" dirty="0"/>
          </a:p>
        </p:txBody>
      </p:sp>
      <p:sp>
        <p:nvSpPr>
          <p:cNvPr id="17" name="Text 13"/>
          <p:cNvSpPr/>
          <p:nvPr/>
        </p:nvSpPr>
        <p:spPr>
          <a:xfrm>
            <a:off x="6906697" y="5964198"/>
            <a:ext cx="4337566" cy="298966"/>
          </a:xfrm>
          <a:prstGeom prst="rect">
            <a:avLst/>
          </a:prstGeom>
          <a:noFill/>
          <a:ln/>
        </p:spPr>
        <p:txBody>
          <a:bodyPr wrap="none" rtlCol="0" anchor="t"/>
          <a:lstStyle/>
          <a:p>
            <a:pPr marL="0" indent="0">
              <a:lnSpc>
                <a:spcPts val="2354"/>
              </a:lnSpc>
              <a:buNone/>
            </a:pPr>
            <a:r>
              <a:rPr lang="en-US" sz="1883" b="1" kern="0" spc="-19" dirty="0">
                <a:solidFill>
                  <a:srgbClr val="E2E6E9"/>
                </a:solidFill>
                <a:latin typeface="Montserrat" pitchFamily="34" charset="0"/>
                <a:ea typeface="Montserrat" pitchFamily="34" charset="-122"/>
                <a:cs typeface="Montserrat" pitchFamily="34" charset="-120"/>
              </a:rPr>
              <a:t>Customer Segmentation Strategies</a:t>
            </a:r>
            <a:endParaRPr lang="en-US" sz="1883" dirty="0"/>
          </a:p>
        </p:txBody>
      </p:sp>
      <p:sp>
        <p:nvSpPr>
          <p:cNvPr id="18" name="Text 14"/>
          <p:cNvSpPr/>
          <p:nvPr/>
        </p:nvSpPr>
        <p:spPr>
          <a:xfrm>
            <a:off x="6906697" y="6389370"/>
            <a:ext cx="6987183" cy="947261"/>
          </a:xfrm>
          <a:prstGeom prst="rect">
            <a:avLst/>
          </a:prstGeom>
          <a:noFill/>
          <a:ln/>
        </p:spPr>
        <p:txBody>
          <a:bodyPr wrap="square" rtlCol="0" anchor="t"/>
          <a:lstStyle/>
          <a:p>
            <a:pPr marL="0" indent="0">
              <a:lnSpc>
                <a:spcPts val="2486"/>
              </a:lnSpc>
              <a:buNone/>
            </a:pPr>
            <a:r>
              <a:rPr lang="en-US" sz="1657" dirty="0">
                <a:solidFill>
                  <a:srgbClr val="E2E6E9"/>
                </a:solidFill>
                <a:latin typeface="Source Sans Pro" pitchFamily="34" charset="0"/>
                <a:ea typeface="Source Sans Pro" pitchFamily="34" charset="-122"/>
                <a:cs typeface="Source Sans Pro" pitchFamily="34" charset="-120"/>
              </a:rPr>
              <a:t>Developing a comprehensive customer segmentation strategy based on spending habits, genre preferences, and purchase frequency will enable us to personalize marketing campaigns and increase customer engagement.</a:t>
            </a:r>
            <a:endParaRPr lang="en-US" sz="1657" dirty="0"/>
          </a:p>
        </p:txBody>
      </p:sp>
      <p:pic>
        <p:nvPicPr>
          <p:cNvPr id="1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sp>
        <p:nvSpPr>
          <p:cNvPr id="4" name="Text 2"/>
          <p:cNvSpPr/>
          <p:nvPr/>
        </p:nvSpPr>
        <p:spPr>
          <a:xfrm>
            <a:off x="1185029" y="1749266"/>
            <a:ext cx="11410117"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Music Genre Performance and Demand</a:t>
            </a:r>
            <a:endParaRPr lang="en-US" sz="4418" dirty="0"/>
          </a:p>
        </p:txBody>
      </p:sp>
      <p:sp>
        <p:nvSpPr>
          <p:cNvPr id="5" name="Text 3"/>
          <p:cNvSpPr/>
          <p:nvPr/>
        </p:nvSpPr>
        <p:spPr>
          <a:xfrm>
            <a:off x="1185029" y="3067764"/>
            <a:ext cx="3684746" cy="701278"/>
          </a:xfrm>
          <a:prstGeom prst="rect">
            <a:avLst/>
          </a:prstGeom>
          <a:noFill/>
          <a:ln/>
        </p:spPr>
        <p:txBody>
          <a:bodyPr wrap="squar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Rock Music: The Dominant Force</a:t>
            </a:r>
            <a:endParaRPr lang="en-US" sz="2209" dirty="0"/>
          </a:p>
        </p:txBody>
      </p:sp>
      <p:sp>
        <p:nvSpPr>
          <p:cNvPr id="6" name="Text 4"/>
          <p:cNvSpPr/>
          <p:nvPr/>
        </p:nvSpPr>
        <p:spPr>
          <a:xfrm>
            <a:off x="1185029" y="4015859"/>
            <a:ext cx="3684746" cy="2222421"/>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Rock music reigns supreme across the USA, Canada, and the UK. This trend suggests a strong market demand for rock artists and a potential to further capitalize on this popularity.</a:t>
            </a:r>
            <a:endParaRPr lang="en-US" sz="1944" dirty="0"/>
          </a:p>
        </p:txBody>
      </p:sp>
      <p:sp>
        <p:nvSpPr>
          <p:cNvPr id="7" name="Text 5"/>
          <p:cNvSpPr/>
          <p:nvPr/>
        </p:nvSpPr>
        <p:spPr>
          <a:xfrm>
            <a:off x="5479613" y="3067764"/>
            <a:ext cx="2810708"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AC/DC: A Rock Icon</a:t>
            </a:r>
            <a:endParaRPr lang="en-US" sz="2209" dirty="0"/>
          </a:p>
        </p:txBody>
      </p:sp>
      <p:sp>
        <p:nvSpPr>
          <p:cNvPr id="8" name="Text 6"/>
          <p:cNvSpPr/>
          <p:nvPr/>
        </p:nvSpPr>
        <p:spPr>
          <a:xfrm>
            <a:off x="5479613" y="3665220"/>
            <a:ext cx="3684746" cy="1852017"/>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AC/DC stands out as the artist with the highest rock music output in our dataset, suggesting a strong fan base and potential for targeted promotions.</a:t>
            </a:r>
            <a:endParaRPr lang="en-US" sz="1944" dirty="0"/>
          </a:p>
        </p:txBody>
      </p:sp>
      <p:sp>
        <p:nvSpPr>
          <p:cNvPr id="9" name="Text 7"/>
          <p:cNvSpPr/>
          <p:nvPr/>
        </p:nvSpPr>
        <p:spPr>
          <a:xfrm>
            <a:off x="9774198" y="3067764"/>
            <a:ext cx="3674507"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Genre-Specific Marketing</a:t>
            </a:r>
            <a:endParaRPr lang="en-US" sz="2209" dirty="0"/>
          </a:p>
        </p:txBody>
      </p:sp>
      <p:sp>
        <p:nvSpPr>
          <p:cNvPr id="10" name="Text 8"/>
          <p:cNvSpPr/>
          <p:nvPr/>
        </p:nvSpPr>
        <p:spPr>
          <a:xfrm>
            <a:off x="9774198" y="3665220"/>
            <a:ext cx="3684746" cy="2592824"/>
          </a:xfrm>
          <a:prstGeom prst="rect">
            <a:avLst/>
          </a:prstGeom>
          <a:noFill/>
          <a:ln/>
        </p:spPr>
        <p:txBody>
          <a:bodyPr wrap="square" rtlCol="0" anchor="t"/>
          <a:lstStyle/>
          <a:p>
            <a:pPr marL="0" indent="0">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Tailoring marketing campaigns and product recommendations based on genre preferences will enhance customer satisfaction and drive sales. This requires a deep understanding of each genre's fan base.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611993"/>
          </a:xfrm>
          <a:prstGeom prst="rect">
            <a:avLst/>
          </a:prstGeom>
        </p:spPr>
      </p:pic>
      <p:sp>
        <p:nvSpPr>
          <p:cNvPr id="5" name="Text 2"/>
          <p:cNvSpPr/>
          <p:nvPr/>
        </p:nvSpPr>
        <p:spPr>
          <a:xfrm>
            <a:off x="2126694" y="3189684"/>
            <a:ext cx="9081968" cy="593646"/>
          </a:xfrm>
          <a:prstGeom prst="rect">
            <a:avLst/>
          </a:prstGeom>
          <a:noFill/>
          <a:ln/>
        </p:spPr>
        <p:txBody>
          <a:bodyPr wrap="none" rtlCol="0" anchor="t"/>
          <a:lstStyle/>
          <a:p>
            <a:pPr marL="0" indent="0">
              <a:lnSpc>
                <a:spcPts val="4674"/>
              </a:lnSpc>
              <a:buNone/>
            </a:pPr>
            <a:r>
              <a:rPr lang="en-US" sz="3740" b="1" kern="0" spc="-37" dirty="0">
                <a:solidFill>
                  <a:srgbClr val="FFFFFF"/>
                </a:solidFill>
                <a:latin typeface="Montserrat" pitchFamily="34" charset="0"/>
                <a:ea typeface="Montserrat" pitchFamily="34" charset="-122"/>
                <a:cs typeface="Montserrat" pitchFamily="34" charset="-120"/>
              </a:rPr>
              <a:t>Top-Performing Products and Trends</a:t>
            </a:r>
            <a:endParaRPr lang="en-US" sz="3740" dirty="0"/>
          </a:p>
        </p:txBody>
      </p:sp>
      <p:sp>
        <p:nvSpPr>
          <p:cNvPr id="6" name="Shape 3"/>
          <p:cNvSpPr/>
          <p:nvPr/>
        </p:nvSpPr>
        <p:spPr>
          <a:xfrm>
            <a:off x="2126694" y="4096703"/>
            <a:ext cx="10376892" cy="2066687"/>
          </a:xfrm>
          <a:prstGeom prst="roundRect">
            <a:avLst>
              <a:gd name="adj" fmla="val 1517"/>
            </a:avLst>
          </a:prstGeom>
          <a:noFill/>
          <a:ln w="7620">
            <a:solidFill>
              <a:srgbClr val="FFFFFF">
                <a:alpha val="24000"/>
              </a:srgbClr>
            </a:solidFill>
            <a:prstDash val="solid"/>
          </a:ln>
        </p:spPr>
        <p:txBody>
          <a:bodyPr/>
          <a:lstStyle/>
          <a:p>
            <a:endParaRPr lang="en-US"/>
          </a:p>
        </p:txBody>
      </p:sp>
      <p:sp>
        <p:nvSpPr>
          <p:cNvPr id="7" name="Shape 4"/>
          <p:cNvSpPr/>
          <p:nvPr/>
        </p:nvSpPr>
        <p:spPr>
          <a:xfrm>
            <a:off x="2134314" y="4104323"/>
            <a:ext cx="10361652" cy="579358"/>
          </a:xfrm>
          <a:prstGeom prst="rect">
            <a:avLst/>
          </a:prstGeom>
          <a:solidFill>
            <a:srgbClr val="FFFFFF">
              <a:alpha val="4000"/>
            </a:srgbClr>
          </a:solidFill>
          <a:ln/>
        </p:spPr>
        <p:txBody>
          <a:bodyPr/>
          <a:lstStyle/>
          <a:p>
            <a:endParaRPr lang="en-US"/>
          </a:p>
        </p:txBody>
      </p:sp>
      <p:sp>
        <p:nvSpPr>
          <p:cNvPr id="8" name="Text 5"/>
          <p:cNvSpPr/>
          <p:nvPr/>
        </p:nvSpPr>
        <p:spPr>
          <a:xfrm>
            <a:off x="2343388" y="4237315"/>
            <a:ext cx="4759047" cy="313373"/>
          </a:xfrm>
          <a:prstGeom prst="rect">
            <a:avLst/>
          </a:prstGeom>
          <a:noFill/>
          <a:ln/>
        </p:spPr>
        <p:txBody>
          <a:bodyPr wrap="non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Metric</a:t>
            </a:r>
            <a:endParaRPr lang="en-US" sz="1645" dirty="0"/>
          </a:p>
        </p:txBody>
      </p:sp>
      <p:sp>
        <p:nvSpPr>
          <p:cNvPr id="9" name="Text 6"/>
          <p:cNvSpPr/>
          <p:nvPr/>
        </p:nvSpPr>
        <p:spPr>
          <a:xfrm>
            <a:off x="7527965" y="4237315"/>
            <a:ext cx="4759047" cy="313373"/>
          </a:xfrm>
          <a:prstGeom prst="rect">
            <a:avLst/>
          </a:prstGeom>
          <a:noFill/>
          <a:ln/>
        </p:spPr>
        <p:txBody>
          <a:bodyPr wrap="non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Value</a:t>
            </a:r>
            <a:endParaRPr lang="en-US" sz="1645" dirty="0"/>
          </a:p>
        </p:txBody>
      </p:sp>
      <p:sp>
        <p:nvSpPr>
          <p:cNvPr id="10" name="Shape 7"/>
          <p:cNvSpPr/>
          <p:nvPr/>
        </p:nvSpPr>
        <p:spPr>
          <a:xfrm>
            <a:off x="2134314" y="4683681"/>
            <a:ext cx="10361652" cy="579358"/>
          </a:xfrm>
          <a:prstGeom prst="rect">
            <a:avLst/>
          </a:prstGeom>
          <a:solidFill>
            <a:srgbClr val="000000">
              <a:alpha val="4000"/>
            </a:srgbClr>
          </a:solidFill>
          <a:ln/>
        </p:spPr>
        <p:txBody>
          <a:bodyPr/>
          <a:lstStyle/>
          <a:p>
            <a:endParaRPr lang="en-US"/>
          </a:p>
        </p:txBody>
      </p:sp>
      <p:sp>
        <p:nvSpPr>
          <p:cNvPr id="11" name="Text 8"/>
          <p:cNvSpPr/>
          <p:nvPr/>
        </p:nvSpPr>
        <p:spPr>
          <a:xfrm>
            <a:off x="2343388" y="4816673"/>
            <a:ext cx="4759047" cy="313373"/>
          </a:xfrm>
          <a:prstGeom prst="rect">
            <a:avLst/>
          </a:prstGeom>
          <a:noFill/>
          <a:ln/>
        </p:spPr>
        <p:txBody>
          <a:bodyPr wrap="non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Top 3 Invoice Values</a:t>
            </a:r>
            <a:endParaRPr lang="en-US" sz="1645" dirty="0"/>
          </a:p>
        </p:txBody>
      </p:sp>
      <p:sp>
        <p:nvSpPr>
          <p:cNvPr id="12" name="Text 9"/>
          <p:cNvSpPr/>
          <p:nvPr/>
        </p:nvSpPr>
        <p:spPr>
          <a:xfrm>
            <a:off x="7527965" y="4816673"/>
            <a:ext cx="4759047" cy="313373"/>
          </a:xfrm>
          <a:prstGeom prst="rect">
            <a:avLst/>
          </a:prstGeom>
          <a:noFill/>
          <a:ln/>
        </p:spPr>
        <p:txBody>
          <a:bodyPr wrap="non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23.75, 19.8, 18.81</a:t>
            </a:r>
            <a:endParaRPr lang="en-US" sz="1645" dirty="0"/>
          </a:p>
        </p:txBody>
      </p:sp>
      <p:sp>
        <p:nvSpPr>
          <p:cNvPr id="13" name="Shape 10"/>
          <p:cNvSpPr/>
          <p:nvPr/>
        </p:nvSpPr>
        <p:spPr>
          <a:xfrm>
            <a:off x="2134314" y="5263039"/>
            <a:ext cx="10361652" cy="892731"/>
          </a:xfrm>
          <a:prstGeom prst="rect">
            <a:avLst/>
          </a:prstGeom>
          <a:solidFill>
            <a:srgbClr val="FFFFFF">
              <a:alpha val="4000"/>
            </a:srgbClr>
          </a:solidFill>
          <a:ln/>
        </p:spPr>
        <p:txBody>
          <a:bodyPr/>
          <a:lstStyle/>
          <a:p>
            <a:endParaRPr lang="en-US"/>
          </a:p>
        </p:txBody>
      </p:sp>
      <p:sp>
        <p:nvSpPr>
          <p:cNvPr id="14" name="Text 11"/>
          <p:cNvSpPr/>
          <p:nvPr/>
        </p:nvSpPr>
        <p:spPr>
          <a:xfrm>
            <a:off x="2343388" y="5396032"/>
            <a:ext cx="4759047" cy="313373"/>
          </a:xfrm>
          <a:prstGeom prst="rect">
            <a:avLst/>
          </a:prstGeom>
          <a:noFill/>
          <a:ln/>
        </p:spPr>
        <p:txBody>
          <a:bodyPr wrap="non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Longest Tracks</a:t>
            </a:r>
            <a:endParaRPr lang="en-US" sz="1645" dirty="0"/>
          </a:p>
        </p:txBody>
      </p:sp>
      <p:sp>
        <p:nvSpPr>
          <p:cNvPr id="15" name="Text 12"/>
          <p:cNvSpPr/>
          <p:nvPr/>
        </p:nvSpPr>
        <p:spPr>
          <a:xfrm>
            <a:off x="7527965" y="5396032"/>
            <a:ext cx="4759047" cy="626745"/>
          </a:xfrm>
          <a:prstGeom prst="rect">
            <a:avLst/>
          </a:prstGeom>
          <a:noFill/>
          <a:ln/>
        </p:spPr>
        <p:txBody>
          <a:bodyPr wrap="squar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'How Many More Times', '711836', 'Advance Romance', '677694', 'Sleeping Village', '644571'</a:t>
            </a:r>
            <a:endParaRPr lang="en-US" sz="1645" dirty="0"/>
          </a:p>
        </p:txBody>
      </p:sp>
      <p:sp>
        <p:nvSpPr>
          <p:cNvPr id="16" name="Text 13"/>
          <p:cNvSpPr/>
          <p:nvPr/>
        </p:nvSpPr>
        <p:spPr>
          <a:xfrm>
            <a:off x="2126694" y="6398419"/>
            <a:ext cx="10376892" cy="1253490"/>
          </a:xfrm>
          <a:prstGeom prst="rect">
            <a:avLst/>
          </a:prstGeom>
          <a:noFill/>
          <a:ln/>
        </p:spPr>
        <p:txBody>
          <a:bodyPr wrap="square" rtlCol="0" anchor="t"/>
          <a:lstStyle/>
          <a:p>
            <a:pPr marL="0" indent="0">
              <a:lnSpc>
                <a:spcPts val="2468"/>
              </a:lnSpc>
              <a:buNone/>
            </a:pPr>
            <a:r>
              <a:rPr lang="en-US" sz="1645" dirty="0">
                <a:solidFill>
                  <a:srgbClr val="E2E6E9"/>
                </a:solidFill>
                <a:latin typeface="Source Sans Pro" pitchFamily="34" charset="0"/>
                <a:ea typeface="Source Sans Pro" pitchFamily="34" charset="-122"/>
                <a:cs typeface="Source Sans Pro" pitchFamily="34" charset="-120"/>
              </a:rPr>
              <a:t>Analyzing the top-performing products and trends provides insights into customer preferences and potential opportunities for expansion. Understanding what products contributed to the highest invoice values can guide future inventory decisions and marketing strategies. Promoting longer tracks to customers seeking in-depth musical experiences could cater to specific preferences.</a:t>
            </a:r>
            <a:endParaRPr lang="en-US" sz="1645"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585680"/>
          </a:xfrm>
          <a:prstGeom prst="rect">
            <a:avLst/>
          </a:prstGeom>
        </p:spPr>
      </p:pic>
      <p:sp>
        <p:nvSpPr>
          <p:cNvPr id="5" name="Text 2"/>
          <p:cNvSpPr/>
          <p:nvPr/>
        </p:nvSpPr>
        <p:spPr>
          <a:xfrm>
            <a:off x="2179082" y="3155394"/>
            <a:ext cx="9553456" cy="587693"/>
          </a:xfrm>
          <a:prstGeom prst="rect">
            <a:avLst/>
          </a:prstGeom>
          <a:noFill/>
          <a:ln/>
        </p:spPr>
        <p:txBody>
          <a:bodyPr wrap="none" rtlCol="0" anchor="t"/>
          <a:lstStyle/>
          <a:p>
            <a:pPr marL="0" indent="0">
              <a:lnSpc>
                <a:spcPts val="4627"/>
              </a:lnSpc>
              <a:buNone/>
            </a:pPr>
            <a:r>
              <a:rPr lang="en-US" sz="3702" b="1" kern="0" spc="-37" dirty="0">
                <a:solidFill>
                  <a:srgbClr val="FFFFFF"/>
                </a:solidFill>
                <a:latin typeface="Montserrat" pitchFamily="34" charset="0"/>
                <a:ea typeface="Montserrat" pitchFamily="34" charset="-122"/>
                <a:cs typeface="Montserrat" pitchFamily="34" charset="-120"/>
              </a:rPr>
              <a:t>Employee Performance and Leadership</a:t>
            </a:r>
            <a:endParaRPr lang="en-US" sz="3702" dirty="0"/>
          </a:p>
        </p:txBody>
      </p:sp>
      <p:pic>
        <p:nvPicPr>
          <p:cNvPr id="6" name="Image 1" descr="preencoded.png"/>
          <p:cNvPicPr>
            <a:picLocks noChangeAspect="1"/>
          </p:cNvPicPr>
          <p:nvPr/>
        </p:nvPicPr>
        <p:blipFill>
          <a:blip r:embed="rId4"/>
          <a:stretch>
            <a:fillRect/>
          </a:stretch>
        </p:blipFill>
        <p:spPr>
          <a:xfrm>
            <a:off x="2179082" y="4053364"/>
            <a:ext cx="517088" cy="517088"/>
          </a:xfrm>
          <a:prstGeom prst="rect">
            <a:avLst/>
          </a:prstGeom>
        </p:spPr>
      </p:pic>
      <p:sp>
        <p:nvSpPr>
          <p:cNvPr id="7" name="Text 3"/>
          <p:cNvSpPr/>
          <p:nvPr/>
        </p:nvSpPr>
        <p:spPr>
          <a:xfrm>
            <a:off x="2179082" y="4777264"/>
            <a:ext cx="3217188" cy="587454"/>
          </a:xfrm>
          <a:prstGeom prst="rect">
            <a:avLst/>
          </a:prstGeom>
          <a:noFill/>
          <a:ln/>
        </p:spPr>
        <p:txBody>
          <a:bodyPr wrap="square" rtlCol="0" anchor="t"/>
          <a:lstStyle/>
          <a:p>
            <a:pPr marL="0" indent="0" algn="l">
              <a:lnSpc>
                <a:spcPts val="2314"/>
              </a:lnSpc>
              <a:buNone/>
            </a:pPr>
            <a:r>
              <a:rPr lang="en-US" sz="1851" b="1" kern="0" spc="-19" dirty="0">
                <a:solidFill>
                  <a:srgbClr val="E2E6E9"/>
                </a:solidFill>
                <a:latin typeface="Montserrat" pitchFamily="34" charset="0"/>
                <a:ea typeface="Montserrat" pitchFamily="34" charset="-122"/>
                <a:cs typeface="Montserrat" pitchFamily="34" charset="-120"/>
              </a:rPr>
              <a:t>Adams Andrew: Top Performer</a:t>
            </a:r>
            <a:endParaRPr lang="en-US" sz="1851" dirty="0"/>
          </a:p>
        </p:txBody>
      </p:sp>
      <p:sp>
        <p:nvSpPr>
          <p:cNvPr id="8" name="Text 4"/>
          <p:cNvSpPr/>
          <p:nvPr/>
        </p:nvSpPr>
        <p:spPr>
          <a:xfrm>
            <a:off x="2179082" y="5488781"/>
            <a:ext cx="3217188" cy="2171105"/>
          </a:xfrm>
          <a:prstGeom prst="rect">
            <a:avLst/>
          </a:prstGeom>
          <a:noFill/>
          <a:ln/>
        </p:spPr>
        <p:txBody>
          <a:bodyPr wrap="square" rtlCol="0" anchor="t"/>
          <a:lstStyle/>
          <a:p>
            <a:pPr marL="0" indent="0" algn="l">
              <a:lnSpc>
                <a:spcPts val="2443"/>
              </a:lnSpc>
              <a:buNone/>
            </a:pPr>
            <a:r>
              <a:rPr lang="en-US" sz="1629" dirty="0">
                <a:solidFill>
                  <a:srgbClr val="E2E6E9"/>
                </a:solidFill>
                <a:latin typeface="Source Sans Pro" pitchFamily="34" charset="0"/>
                <a:ea typeface="Source Sans Pro" pitchFamily="34" charset="-122"/>
                <a:cs typeface="Source Sans Pro" pitchFamily="34" charset="-120"/>
              </a:rPr>
              <a:t>Adams Andrew holds the highest job title, L6, signifying strong leadership and expertise within the organization. Identifying and recognizing top performers like Adams is crucial for motivating and retaining talent.</a:t>
            </a:r>
            <a:endParaRPr lang="en-US" sz="1629" dirty="0"/>
          </a:p>
        </p:txBody>
      </p:sp>
      <p:pic>
        <p:nvPicPr>
          <p:cNvPr id="9" name="Image 2" descr="preencoded.png"/>
          <p:cNvPicPr>
            <a:picLocks noChangeAspect="1"/>
          </p:cNvPicPr>
          <p:nvPr/>
        </p:nvPicPr>
        <p:blipFill>
          <a:blip r:embed="rId5"/>
          <a:stretch>
            <a:fillRect/>
          </a:stretch>
        </p:blipFill>
        <p:spPr>
          <a:xfrm>
            <a:off x="5706547" y="4053364"/>
            <a:ext cx="517088" cy="517088"/>
          </a:xfrm>
          <a:prstGeom prst="rect">
            <a:avLst/>
          </a:prstGeom>
        </p:spPr>
      </p:pic>
      <p:sp>
        <p:nvSpPr>
          <p:cNvPr id="10" name="Text 5"/>
          <p:cNvSpPr/>
          <p:nvPr/>
        </p:nvSpPr>
        <p:spPr>
          <a:xfrm>
            <a:off x="5706547" y="4777264"/>
            <a:ext cx="3217188" cy="587454"/>
          </a:xfrm>
          <a:prstGeom prst="rect">
            <a:avLst/>
          </a:prstGeom>
          <a:noFill/>
          <a:ln/>
        </p:spPr>
        <p:txBody>
          <a:bodyPr wrap="square" rtlCol="0" anchor="t"/>
          <a:lstStyle/>
          <a:p>
            <a:pPr marL="0" indent="0" algn="l">
              <a:lnSpc>
                <a:spcPts val="2314"/>
              </a:lnSpc>
              <a:buNone/>
            </a:pPr>
            <a:r>
              <a:rPr lang="en-US" sz="1851" b="1" kern="0" spc="-19" dirty="0">
                <a:solidFill>
                  <a:srgbClr val="E2E6E9"/>
                </a:solidFill>
                <a:latin typeface="Montserrat" pitchFamily="34" charset="0"/>
                <a:ea typeface="Montserrat" pitchFamily="34" charset="-122"/>
                <a:cs typeface="Montserrat" pitchFamily="34" charset="-120"/>
              </a:rPr>
              <a:t>Employee Development and Training</a:t>
            </a:r>
            <a:endParaRPr lang="en-US" sz="1851" dirty="0"/>
          </a:p>
        </p:txBody>
      </p:sp>
      <p:sp>
        <p:nvSpPr>
          <p:cNvPr id="11" name="Text 6"/>
          <p:cNvSpPr/>
          <p:nvPr/>
        </p:nvSpPr>
        <p:spPr>
          <a:xfrm>
            <a:off x="5706547" y="5488781"/>
            <a:ext cx="3217188" cy="1860947"/>
          </a:xfrm>
          <a:prstGeom prst="rect">
            <a:avLst/>
          </a:prstGeom>
          <a:noFill/>
          <a:ln/>
        </p:spPr>
        <p:txBody>
          <a:bodyPr wrap="square" rtlCol="0" anchor="t"/>
          <a:lstStyle/>
          <a:p>
            <a:pPr marL="0" indent="0" algn="l">
              <a:lnSpc>
                <a:spcPts val="2443"/>
              </a:lnSpc>
              <a:buNone/>
            </a:pPr>
            <a:r>
              <a:rPr lang="en-US" sz="1629" dirty="0">
                <a:solidFill>
                  <a:srgbClr val="E2E6E9"/>
                </a:solidFill>
                <a:latin typeface="Source Sans Pro" pitchFamily="34" charset="0"/>
                <a:ea typeface="Source Sans Pro" pitchFamily="34" charset="-122"/>
                <a:cs typeface="Source Sans Pro" pitchFamily="34" charset="-120"/>
              </a:rPr>
              <a:t>Investing in employee development and training programs will enhance skills and foster a culture of continuous improvement. This leads to a more engaged and productive workforce.</a:t>
            </a:r>
            <a:endParaRPr lang="en-US" sz="1629" dirty="0"/>
          </a:p>
        </p:txBody>
      </p:sp>
      <p:pic>
        <p:nvPicPr>
          <p:cNvPr id="12" name="Image 3" descr="preencoded.png"/>
          <p:cNvPicPr>
            <a:picLocks noChangeAspect="1"/>
          </p:cNvPicPr>
          <p:nvPr/>
        </p:nvPicPr>
        <p:blipFill>
          <a:blip r:embed="rId6"/>
          <a:stretch>
            <a:fillRect/>
          </a:stretch>
        </p:blipFill>
        <p:spPr>
          <a:xfrm>
            <a:off x="9234011" y="4053364"/>
            <a:ext cx="517088" cy="517088"/>
          </a:xfrm>
          <a:prstGeom prst="rect">
            <a:avLst/>
          </a:prstGeom>
        </p:spPr>
      </p:pic>
      <p:sp>
        <p:nvSpPr>
          <p:cNvPr id="13" name="Text 7"/>
          <p:cNvSpPr/>
          <p:nvPr/>
        </p:nvSpPr>
        <p:spPr>
          <a:xfrm>
            <a:off x="9234011" y="4777264"/>
            <a:ext cx="3217307" cy="587454"/>
          </a:xfrm>
          <a:prstGeom prst="rect">
            <a:avLst/>
          </a:prstGeom>
          <a:noFill/>
          <a:ln/>
        </p:spPr>
        <p:txBody>
          <a:bodyPr wrap="square" rtlCol="0" anchor="t"/>
          <a:lstStyle/>
          <a:p>
            <a:pPr marL="0" indent="0" algn="l">
              <a:lnSpc>
                <a:spcPts val="2314"/>
              </a:lnSpc>
              <a:buNone/>
            </a:pPr>
            <a:r>
              <a:rPr lang="en-US" sz="1851" b="1" kern="0" spc="-19" dirty="0">
                <a:solidFill>
                  <a:srgbClr val="E2E6E9"/>
                </a:solidFill>
                <a:latin typeface="Montserrat" pitchFamily="34" charset="0"/>
                <a:ea typeface="Montserrat" pitchFamily="34" charset="-122"/>
                <a:cs typeface="Montserrat" pitchFamily="34" charset="-120"/>
              </a:rPr>
              <a:t>Performance Monitoring and Feedback</a:t>
            </a:r>
            <a:endParaRPr lang="en-US" sz="1851" dirty="0"/>
          </a:p>
        </p:txBody>
      </p:sp>
      <p:sp>
        <p:nvSpPr>
          <p:cNvPr id="14" name="Text 8"/>
          <p:cNvSpPr/>
          <p:nvPr/>
        </p:nvSpPr>
        <p:spPr>
          <a:xfrm>
            <a:off x="9234011" y="5488781"/>
            <a:ext cx="3217307" cy="2171105"/>
          </a:xfrm>
          <a:prstGeom prst="rect">
            <a:avLst/>
          </a:prstGeom>
          <a:noFill/>
          <a:ln/>
        </p:spPr>
        <p:txBody>
          <a:bodyPr wrap="square" rtlCol="0" anchor="t"/>
          <a:lstStyle/>
          <a:p>
            <a:pPr marL="0" indent="0" algn="l">
              <a:lnSpc>
                <a:spcPts val="2443"/>
              </a:lnSpc>
              <a:buNone/>
            </a:pPr>
            <a:r>
              <a:rPr lang="en-US" sz="1629" dirty="0">
                <a:solidFill>
                  <a:srgbClr val="E2E6E9"/>
                </a:solidFill>
                <a:latin typeface="Source Sans Pro" pitchFamily="34" charset="0"/>
                <a:ea typeface="Source Sans Pro" pitchFamily="34" charset="-122"/>
                <a:cs typeface="Source Sans Pro" pitchFamily="34" charset="-120"/>
              </a:rPr>
              <a:t>Regularly monitoring employee performance and providing constructive feedback is essential for driving growth and ensuring accountability. This can be achieved through performance reviews and regular check-ins.</a:t>
            </a:r>
            <a:endParaRPr lang="en-US" sz="162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txBody>
          <a:bodyPr/>
          <a:lstStyle/>
          <a:p>
            <a:endParaRPr lang="en-US"/>
          </a:p>
        </p:txBody>
      </p:sp>
      <p:sp>
        <p:nvSpPr>
          <p:cNvPr id="3" name="Shape 1"/>
          <p:cNvSpPr/>
          <p:nvPr/>
        </p:nvSpPr>
        <p:spPr>
          <a:xfrm>
            <a:off x="0" y="0"/>
            <a:ext cx="14630400" cy="8229600"/>
          </a:xfrm>
          <a:prstGeom prst="rect">
            <a:avLst/>
          </a:prstGeom>
          <a:solidFill>
            <a:srgbClr val="11121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1412796"/>
            <a:ext cx="5054322" cy="5404009"/>
          </a:xfrm>
          <a:prstGeom prst="rect">
            <a:avLst/>
          </a:prstGeom>
        </p:spPr>
      </p:pic>
      <p:sp>
        <p:nvSpPr>
          <p:cNvPr id="6" name="Text 2"/>
          <p:cNvSpPr/>
          <p:nvPr/>
        </p:nvSpPr>
        <p:spPr>
          <a:xfrm>
            <a:off x="6091238" y="549354"/>
            <a:ext cx="7934325" cy="981789"/>
          </a:xfrm>
          <a:prstGeom prst="rect">
            <a:avLst/>
          </a:prstGeom>
          <a:noFill/>
          <a:ln/>
        </p:spPr>
        <p:txBody>
          <a:bodyPr wrap="square" rtlCol="0" anchor="t"/>
          <a:lstStyle/>
          <a:p>
            <a:pPr marL="0" indent="0">
              <a:lnSpc>
                <a:spcPts val="3866"/>
              </a:lnSpc>
              <a:buNone/>
            </a:pPr>
            <a:r>
              <a:rPr lang="en-US" sz="3093" b="1" kern="0" spc="-31" dirty="0">
                <a:solidFill>
                  <a:srgbClr val="FFFFFF"/>
                </a:solidFill>
                <a:latin typeface="Montserrat" pitchFamily="34" charset="0"/>
                <a:ea typeface="Montserrat" pitchFamily="34" charset="-122"/>
                <a:cs typeface="Montserrat" pitchFamily="34" charset="-120"/>
              </a:rPr>
              <a:t>Actionable Recommendations: Driving Growth</a:t>
            </a:r>
            <a:endParaRPr lang="en-US" sz="3093" dirty="0"/>
          </a:p>
        </p:txBody>
      </p:sp>
      <p:pic>
        <p:nvPicPr>
          <p:cNvPr id="7" name="Image 2" descr="preencoded.png"/>
          <p:cNvPicPr>
            <a:picLocks noChangeAspect="1"/>
          </p:cNvPicPr>
          <p:nvPr/>
        </p:nvPicPr>
        <p:blipFill>
          <a:blip r:embed="rId5"/>
          <a:stretch>
            <a:fillRect/>
          </a:stretch>
        </p:blipFill>
        <p:spPr>
          <a:xfrm>
            <a:off x="6091238" y="1790343"/>
            <a:ext cx="864037" cy="1472446"/>
          </a:xfrm>
          <a:prstGeom prst="rect">
            <a:avLst/>
          </a:prstGeom>
        </p:spPr>
      </p:pic>
      <p:sp>
        <p:nvSpPr>
          <p:cNvPr id="8" name="Text 3"/>
          <p:cNvSpPr/>
          <p:nvPr/>
        </p:nvSpPr>
        <p:spPr>
          <a:xfrm>
            <a:off x="7214473" y="1963103"/>
            <a:ext cx="2550795"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Focus on the USA Market</a:t>
            </a:r>
            <a:endParaRPr lang="en-US" sz="1546" dirty="0"/>
          </a:p>
        </p:txBody>
      </p:sp>
      <p:sp>
        <p:nvSpPr>
          <p:cNvPr id="9" name="Text 4"/>
          <p:cNvSpPr/>
          <p:nvPr/>
        </p:nvSpPr>
        <p:spPr>
          <a:xfrm>
            <a:off x="7214473" y="2312075"/>
            <a:ext cx="6811089" cy="777954"/>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Capitalize on the USA's strong performance by intensifying marketing and sales efforts in this region. This could involve targeted advertising campaigns, promotional offers, and events tailored to the American music market.</a:t>
            </a:r>
            <a:endParaRPr lang="en-US" sz="1361" dirty="0"/>
          </a:p>
        </p:txBody>
      </p:sp>
      <p:pic>
        <p:nvPicPr>
          <p:cNvPr id="10" name="Image 3" descr="preencoded.png"/>
          <p:cNvPicPr>
            <a:picLocks noChangeAspect="1"/>
          </p:cNvPicPr>
          <p:nvPr/>
        </p:nvPicPr>
        <p:blipFill>
          <a:blip r:embed="rId6"/>
          <a:stretch>
            <a:fillRect/>
          </a:stretch>
        </p:blipFill>
        <p:spPr>
          <a:xfrm>
            <a:off x="6091238" y="3262789"/>
            <a:ext cx="864037" cy="1472446"/>
          </a:xfrm>
          <a:prstGeom prst="rect">
            <a:avLst/>
          </a:prstGeom>
        </p:spPr>
      </p:pic>
      <p:sp>
        <p:nvSpPr>
          <p:cNvPr id="11" name="Text 5"/>
          <p:cNvSpPr/>
          <p:nvPr/>
        </p:nvSpPr>
        <p:spPr>
          <a:xfrm>
            <a:off x="7214473" y="3435548"/>
            <a:ext cx="4115991"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Promote Rock Music Across Key Markets</a:t>
            </a:r>
            <a:endParaRPr lang="en-US" sz="1546" dirty="0"/>
          </a:p>
        </p:txBody>
      </p:sp>
      <p:sp>
        <p:nvSpPr>
          <p:cNvPr id="12" name="Text 6"/>
          <p:cNvSpPr/>
          <p:nvPr/>
        </p:nvSpPr>
        <p:spPr>
          <a:xfrm>
            <a:off x="7214473" y="3784521"/>
            <a:ext cx="6811089" cy="777954"/>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Leverage the popularity of rock music in the USA, Canada, and the UK by focusing marketing and programming efforts on this genre. This could include showcasing popular rock artists, offering genre-specific playlists, and hosting rock-themed events.</a:t>
            </a:r>
            <a:endParaRPr lang="en-US" sz="1361" dirty="0"/>
          </a:p>
        </p:txBody>
      </p:sp>
      <p:pic>
        <p:nvPicPr>
          <p:cNvPr id="13" name="Image 4" descr="preencoded.png"/>
          <p:cNvPicPr>
            <a:picLocks noChangeAspect="1"/>
          </p:cNvPicPr>
          <p:nvPr/>
        </p:nvPicPr>
        <p:blipFill>
          <a:blip r:embed="rId7"/>
          <a:stretch>
            <a:fillRect/>
          </a:stretch>
        </p:blipFill>
        <p:spPr>
          <a:xfrm>
            <a:off x="6091238" y="4735235"/>
            <a:ext cx="864037" cy="1472446"/>
          </a:xfrm>
          <a:prstGeom prst="rect">
            <a:avLst/>
          </a:prstGeom>
        </p:spPr>
      </p:pic>
      <p:sp>
        <p:nvSpPr>
          <p:cNvPr id="14" name="Text 7"/>
          <p:cNvSpPr/>
          <p:nvPr/>
        </p:nvSpPr>
        <p:spPr>
          <a:xfrm>
            <a:off x="7214473" y="4907994"/>
            <a:ext cx="2740700"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Cultivate Customer Loyalty</a:t>
            </a:r>
            <a:endParaRPr lang="en-US" sz="1546" dirty="0"/>
          </a:p>
        </p:txBody>
      </p:sp>
      <p:sp>
        <p:nvSpPr>
          <p:cNvPr id="15" name="Text 8"/>
          <p:cNvSpPr/>
          <p:nvPr/>
        </p:nvSpPr>
        <p:spPr>
          <a:xfrm>
            <a:off x="7214473" y="5256967"/>
            <a:ext cx="6811089" cy="777954"/>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Implement loyalty programs, personalized recommendations, and exclusive offers for top customers like Customer ID 5. This will foster a sense of exclusivity and encourage repeat business.</a:t>
            </a:r>
            <a:endParaRPr lang="en-US" sz="1361" dirty="0"/>
          </a:p>
        </p:txBody>
      </p:sp>
      <p:pic>
        <p:nvPicPr>
          <p:cNvPr id="16" name="Image 5" descr="preencoded.png"/>
          <p:cNvPicPr>
            <a:picLocks noChangeAspect="1"/>
          </p:cNvPicPr>
          <p:nvPr/>
        </p:nvPicPr>
        <p:blipFill>
          <a:blip r:embed="rId8"/>
          <a:stretch>
            <a:fillRect/>
          </a:stretch>
        </p:blipFill>
        <p:spPr>
          <a:xfrm>
            <a:off x="6091238" y="6207681"/>
            <a:ext cx="864037" cy="1472446"/>
          </a:xfrm>
          <a:prstGeom prst="rect">
            <a:avLst/>
          </a:prstGeom>
        </p:spPr>
      </p:pic>
      <p:sp>
        <p:nvSpPr>
          <p:cNvPr id="17" name="Text 9"/>
          <p:cNvSpPr/>
          <p:nvPr/>
        </p:nvSpPr>
        <p:spPr>
          <a:xfrm>
            <a:off x="7214473" y="6380440"/>
            <a:ext cx="3089553" cy="245388"/>
          </a:xfrm>
          <a:prstGeom prst="rect">
            <a:avLst/>
          </a:prstGeom>
          <a:noFill/>
          <a:ln/>
        </p:spPr>
        <p:txBody>
          <a:bodyPr wrap="none" rtlCol="0" anchor="t"/>
          <a:lstStyle/>
          <a:p>
            <a:pPr marL="0" indent="0" algn="l">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Capitalize on Prague's Success</a:t>
            </a:r>
            <a:endParaRPr lang="en-US" sz="1546" dirty="0"/>
          </a:p>
        </p:txBody>
      </p:sp>
      <p:sp>
        <p:nvSpPr>
          <p:cNvPr id="18" name="Text 10"/>
          <p:cNvSpPr/>
          <p:nvPr/>
        </p:nvSpPr>
        <p:spPr>
          <a:xfrm>
            <a:off x="7214473" y="6729412"/>
            <a:ext cx="6811089" cy="777954"/>
          </a:xfrm>
          <a:prstGeom prst="rect">
            <a:avLst/>
          </a:prstGeom>
          <a:noFill/>
          <a:ln/>
        </p:spPr>
        <p:txBody>
          <a:bodyPr wrap="square" rtlCol="0" anchor="t"/>
          <a:lstStyle/>
          <a:p>
            <a:pPr marL="0" indent="0" algn="l">
              <a:lnSpc>
                <a:spcPts val="2041"/>
              </a:lnSpc>
              <a:buNone/>
            </a:pPr>
            <a:r>
              <a:rPr lang="en-US" sz="1361" dirty="0">
                <a:solidFill>
                  <a:srgbClr val="E2E6E9"/>
                </a:solidFill>
                <a:latin typeface="Source Sans Pro" pitchFamily="34" charset="0"/>
                <a:ea typeface="Source Sans Pro" pitchFamily="34" charset="-122"/>
                <a:cs typeface="Source Sans Pro" pitchFamily="34" charset="-120"/>
              </a:rPr>
              <a:t>Investigate the factors contributing to Prague's high revenue generation and consider hosting a promotional music festival or concert series in this city to attract a wider audience and capitalize on the success of this market.</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1105</Words>
  <Application>Microsoft Office PowerPoint</Application>
  <PresentationFormat>Custom</PresentationFormat>
  <Paragraphs>102</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Ms0689</cp:lastModifiedBy>
  <cp:revision>2</cp:revision>
  <dcterms:created xsi:type="dcterms:W3CDTF">2024-08-08T14:27:43Z</dcterms:created>
  <dcterms:modified xsi:type="dcterms:W3CDTF">2024-08-08T14:45:48Z</dcterms:modified>
</cp:coreProperties>
</file>